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 id="271" r:id="rId8"/>
    <p:sldId id="272" r:id="rId9"/>
    <p:sldId id="273" r:id="rId10"/>
    <p:sldId id="264" r:id="rId11"/>
    <p:sldId id="274" r:id="rId12"/>
    <p:sldId id="275" r:id="rId13"/>
    <p:sldId id="276" r:id="rId14"/>
    <p:sldId id="267" r:id="rId15"/>
  </p:sldIdLst>
  <p:sldSz cx="18288000" cy="10287000"/>
  <p:notesSz cx="6858000" cy="9144000"/>
  <p:embeddedFontLst>
    <p:embeddedFont>
      <p:font typeface="Canva Sans" panose="020B0604020202020204" charset="0"/>
      <p:regular r:id="rId16"/>
    </p:embeddedFont>
    <p:embeddedFont>
      <p:font typeface="Codec Pro" panose="020B0604020202020204" charset="0"/>
      <p:regular r:id="rId17"/>
    </p:embeddedFont>
    <p:embeddedFont>
      <p:font typeface="Codec Pro Bold" panose="020B0604020202020204" charset="0"/>
      <p:regular r:id="rId18"/>
    </p:embeddedFont>
    <p:embeddedFont>
      <p:font typeface="Codec Pro Light" panose="020B0604020202020204" charset="0"/>
      <p:regular r:id="rId19"/>
    </p:embeddedFont>
    <p:embeddedFont>
      <p:font typeface="Codec Pro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622" autoAdjust="0"/>
  </p:normalViewPr>
  <p:slideViewPr>
    <p:cSldViewPr>
      <p:cViewPr varScale="1">
        <p:scale>
          <a:sx n="53" d="100"/>
          <a:sy n="53" d="100"/>
        </p:scale>
        <p:origin x="29" y="96"/>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sv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www.kaggle.com/datasets/rmisra/news-category-dataset"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hyperlink" Target="https://www.kaggle.com/datasets/lakshmi25npathi/imdb-dataset-of-50k-movie-reviews/data"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www.kaggle.com/datasets/ankurzing/sentiment-analysis-for-financial-news"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450361" flipH="1">
            <a:off x="-4153347" y="6009170"/>
            <a:ext cx="8063679" cy="6934764"/>
          </a:xfrm>
          <a:custGeom>
            <a:avLst/>
            <a:gdLst/>
            <a:ahLst/>
            <a:cxnLst/>
            <a:rect l="l" t="t" r="r" b="b"/>
            <a:pathLst>
              <a:path w="8063679" h="6934764">
                <a:moveTo>
                  <a:pt x="8063678" y="0"/>
                </a:moveTo>
                <a:lnTo>
                  <a:pt x="0" y="0"/>
                </a:lnTo>
                <a:lnTo>
                  <a:pt x="0" y="6934764"/>
                </a:lnTo>
                <a:lnTo>
                  <a:pt x="8063678" y="6934764"/>
                </a:lnTo>
                <a:lnTo>
                  <a:pt x="806367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214711">
            <a:off x="-791536" y="-2600627"/>
            <a:ext cx="8952001" cy="7698720"/>
          </a:xfrm>
          <a:custGeom>
            <a:avLst/>
            <a:gdLst/>
            <a:ahLst/>
            <a:cxnLst/>
            <a:rect l="l" t="t" r="r" b="b"/>
            <a:pathLst>
              <a:path w="8952001" h="7698720">
                <a:moveTo>
                  <a:pt x="0" y="0"/>
                </a:moveTo>
                <a:lnTo>
                  <a:pt x="8952001" y="0"/>
                </a:lnTo>
                <a:lnTo>
                  <a:pt x="8952001" y="7698721"/>
                </a:lnTo>
                <a:lnTo>
                  <a:pt x="0" y="769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52628" y="2123040"/>
            <a:ext cx="6668708" cy="666870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96657" y="2367069"/>
            <a:ext cx="6180650" cy="618065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a:grpSpLocks noChangeAspect="1"/>
          </p:cNvGrpSpPr>
          <p:nvPr/>
        </p:nvGrpSpPr>
        <p:grpSpPr>
          <a:xfrm>
            <a:off x="2212115" y="2982527"/>
            <a:ext cx="4949734" cy="4949734"/>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93A56"/>
            </a:soli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r="-24572"/>
              </a:stretch>
            </a:blipFill>
          </p:spPr>
        </p:sp>
      </p:grpSp>
      <p:sp>
        <p:nvSpPr>
          <p:cNvPr id="14" name="Freeform 14"/>
          <p:cNvSpPr/>
          <p:nvPr/>
        </p:nvSpPr>
        <p:spPr>
          <a:xfrm flipH="1">
            <a:off x="938274" y="1782005"/>
            <a:ext cx="3675388" cy="7350777"/>
          </a:xfrm>
          <a:custGeom>
            <a:avLst/>
            <a:gdLst/>
            <a:ahLst/>
            <a:cxnLst/>
            <a:rect l="l" t="t" r="r" b="b"/>
            <a:pathLst>
              <a:path w="3675388" h="7350777">
                <a:moveTo>
                  <a:pt x="3675388" y="0"/>
                </a:moveTo>
                <a:lnTo>
                  <a:pt x="0" y="0"/>
                </a:lnTo>
                <a:lnTo>
                  <a:pt x="0" y="7350777"/>
                </a:lnTo>
                <a:lnTo>
                  <a:pt x="3675388" y="7350777"/>
                </a:lnTo>
                <a:lnTo>
                  <a:pt x="3675388"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4441576" y="8960696"/>
            <a:ext cx="344172" cy="3441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4441576" y="1632228"/>
            <a:ext cx="344172" cy="3441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797995" y="-1532449"/>
            <a:ext cx="2414087" cy="241408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5100419" y="9715673"/>
            <a:ext cx="1637332" cy="163733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7926294" y="8175059"/>
            <a:ext cx="571577" cy="57157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9144000" y="918565"/>
            <a:ext cx="619662" cy="61966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366785" y="1632228"/>
            <a:ext cx="9087415" cy="1292856"/>
          </a:xfrm>
          <a:prstGeom prst="rect">
            <a:avLst/>
          </a:prstGeom>
        </p:spPr>
        <p:txBody>
          <a:bodyPr lIns="0" tIns="0" rIns="0" bIns="0" rtlCol="0" anchor="t">
            <a:spAutoFit/>
          </a:bodyPr>
          <a:lstStyle/>
          <a:p>
            <a:pPr algn="r">
              <a:lnSpc>
                <a:spcPts val="9664"/>
              </a:lnSpc>
              <a:spcBef>
                <a:spcPct val="0"/>
              </a:spcBef>
            </a:pPr>
            <a:r>
              <a:rPr lang="en-US" sz="9600" b="1" i="1" dirty="0">
                <a:solidFill>
                  <a:srgbClr val="78BACE"/>
                </a:solidFill>
                <a:latin typeface="Codec Pro Bold"/>
                <a:ea typeface="Codec Pro Bold"/>
                <a:cs typeface="Codec Pro Bold"/>
                <a:sym typeface="Codec Pro Bold"/>
              </a:rPr>
              <a:t>News Analysis</a:t>
            </a:r>
          </a:p>
        </p:txBody>
      </p:sp>
      <p:sp>
        <p:nvSpPr>
          <p:cNvPr id="34" name="Freeform 34"/>
          <p:cNvSpPr/>
          <p:nvPr/>
        </p:nvSpPr>
        <p:spPr>
          <a:xfrm>
            <a:off x="6565250" y="1710313"/>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a:off x="9763662" y="8795030"/>
            <a:ext cx="888185" cy="349723"/>
          </a:xfrm>
          <a:custGeom>
            <a:avLst/>
            <a:gdLst/>
            <a:ahLst/>
            <a:cxnLst/>
            <a:rect l="l" t="t" r="r" b="b"/>
            <a:pathLst>
              <a:path w="888185" h="349723">
                <a:moveTo>
                  <a:pt x="0" y="0"/>
                </a:moveTo>
                <a:lnTo>
                  <a:pt x="888184" y="0"/>
                </a:lnTo>
                <a:lnTo>
                  <a:pt x="888184" y="349723"/>
                </a:lnTo>
                <a:lnTo>
                  <a:pt x="0" y="3497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TextBox 36"/>
          <p:cNvSpPr txBox="1"/>
          <p:nvPr/>
        </p:nvSpPr>
        <p:spPr>
          <a:xfrm>
            <a:off x="7594418" y="4199037"/>
            <a:ext cx="7555663" cy="524439"/>
          </a:xfrm>
          <a:prstGeom prst="rect">
            <a:avLst/>
          </a:prstGeom>
        </p:spPr>
        <p:txBody>
          <a:bodyPr lIns="0" tIns="0" rIns="0" bIns="0" rtlCol="0" anchor="t">
            <a:spAutoFit/>
          </a:bodyPr>
          <a:lstStyle/>
          <a:p>
            <a:pPr algn="ctr">
              <a:lnSpc>
                <a:spcPts val="3752"/>
              </a:lnSpc>
              <a:spcBef>
                <a:spcPct val="0"/>
              </a:spcBef>
            </a:pPr>
            <a:r>
              <a:rPr lang="en-US" sz="4800" dirty="0">
                <a:solidFill>
                  <a:srgbClr val="78BACE"/>
                </a:solidFill>
                <a:latin typeface="Canva Sans"/>
                <a:ea typeface="Canva Sans"/>
                <a:cs typeface="Canva Sans"/>
                <a:sym typeface="Canva Sans"/>
              </a:rPr>
              <a:t>Team Members</a:t>
            </a:r>
          </a:p>
        </p:txBody>
      </p:sp>
      <p:sp>
        <p:nvSpPr>
          <p:cNvPr id="37" name="TextBox 36">
            <a:extLst>
              <a:ext uri="{FF2B5EF4-FFF2-40B4-BE49-F238E27FC236}">
                <a16:creationId xmlns:a16="http://schemas.microsoft.com/office/drawing/2014/main" id="{58503F37-8222-EC5B-5CEF-FC74A41C96EF}"/>
              </a:ext>
            </a:extLst>
          </p:cNvPr>
          <p:cNvSpPr txBox="1"/>
          <p:nvPr/>
        </p:nvSpPr>
        <p:spPr>
          <a:xfrm>
            <a:off x="9234504" y="4914900"/>
            <a:ext cx="8440421" cy="2831544"/>
          </a:xfrm>
          <a:prstGeom prst="rect">
            <a:avLst/>
          </a:prstGeom>
          <a:noFill/>
        </p:spPr>
        <p:txBody>
          <a:bodyPr wrap="square" rtlCol="0">
            <a:spAutoFit/>
          </a:bodyPr>
          <a:lstStyle/>
          <a:p>
            <a:pPr marL="571500" indent="-571500">
              <a:buFont typeface="Arial" panose="020B0604020202020204" pitchFamily="34" charset="0"/>
              <a:buChar char="•"/>
            </a:pPr>
            <a:r>
              <a:rPr lang="en-US" sz="3200" dirty="0">
                <a:solidFill>
                  <a:schemeClr val="bg1"/>
                </a:solidFill>
              </a:rPr>
              <a:t>Salma Mohamed Abdelfatah        ID: 21100795 </a:t>
            </a:r>
          </a:p>
          <a:p>
            <a:pPr marL="571500" indent="-571500">
              <a:buFont typeface="Arial" panose="020B0604020202020204" pitchFamily="34" charset="0"/>
              <a:buChar char="•"/>
            </a:pPr>
            <a:r>
              <a:rPr lang="en-US" sz="3200" dirty="0">
                <a:solidFill>
                  <a:schemeClr val="bg1"/>
                </a:solidFill>
              </a:rPr>
              <a:t> Ahmed Mohamed Dawood          ID:21100820</a:t>
            </a:r>
          </a:p>
          <a:p>
            <a:pPr marL="571500" indent="-571500">
              <a:buFont typeface="Arial" panose="020B0604020202020204" pitchFamily="34" charset="0"/>
              <a:buChar char="•"/>
            </a:pPr>
            <a:r>
              <a:rPr lang="en-US" sz="3200" dirty="0">
                <a:solidFill>
                  <a:schemeClr val="bg1"/>
                </a:solidFill>
              </a:rPr>
              <a:t> Mohamed Talaat </a:t>
            </a:r>
            <a:r>
              <a:rPr lang="en-US" sz="3200" dirty="0" err="1">
                <a:solidFill>
                  <a:schemeClr val="bg1"/>
                </a:solidFill>
              </a:rPr>
              <a:t>Elsalmawy</a:t>
            </a:r>
            <a:r>
              <a:rPr lang="en-US" sz="3200" dirty="0">
                <a:solidFill>
                  <a:schemeClr val="bg1"/>
                </a:solidFill>
              </a:rPr>
              <a:t>        ID:21100809 </a:t>
            </a:r>
          </a:p>
          <a:p>
            <a:pPr marL="571500" indent="-571500">
              <a:buFont typeface="Arial" panose="020B0604020202020204" pitchFamily="34" charset="0"/>
              <a:buChar char="•"/>
            </a:pPr>
            <a:r>
              <a:rPr lang="en-US" sz="3200" dirty="0">
                <a:solidFill>
                  <a:schemeClr val="bg1"/>
                </a:solidFill>
              </a:rPr>
              <a:t>Ahmed Mohamed </a:t>
            </a:r>
            <a:r>
              <a:rPr lang="en-US" sz="3200" dirty="0" err="1">
                <a:solidFill>
                  <a:schemeClr val="bg1"/>
                </a:solidFill>
              </a:rPr>
              <a:t>Elmohamady</a:t>
            </a:r>
            <a:r>
              <a:rPr lang="en-US" sz="3200" dirty="0">
                <a:solidFill>
                  <a:schemeClr val="bg1"/>
                </a:solidFill>
              </a:rPr>
              <a:t>  ID:21100821 </a:t>
            </a:r>
          </a:p>
          <a:p>
            <a:pPr marL="571500" indent="-571500">
              <a:buFont typeface="Arial" panose="020B0604020202020204" pitchFamily="34" charset="0"/>
              <a:buChar char="•"/>
            </a:pPr>
            <a:r>
              <a:rPr lang="en-US" sz="3200" dirty="0">
                <a:solidFill>
                  <a:schemeClr val="bg1"/>
                </a:solidFill>
              </a:rPr>
              <a:t>George </a:t>
            </a:r>
            <a:r>
              <a:rPr lang="en-US" sz="3200" dirty="0" err="1">
                <a:solidFill>
                  <a:schemeClr val="bg1"/>
                </a:solidFill>
              </a:rPr>
              <a:t>Nashaat</a:t>
            </a:r>
            <a:r>
              <a:rPr lang="en-US" sz="3200" dirty="0">
                <a:solidFill>
                  <a:schemeClr val="bg1"/>
                </a:solidFill>
              </a:rPr>
              <a:t> </a:t>
            </a:r>
            <a:r>
              <a:rPr lang="en-US" sz="3200" dirty="0" err="1">
                <a:solidFill>
                  <a:schemeClr val="bg1"/>
                </a:solidFill>
              </a:rPr>
              <a:t>Mosaed</a:t>
            </a:r>
            <a:r>
              <a:rPr lang="en-US" sz="3200" dirty="0">
                <a:solidFill>
                  <a:schemeClr val="bg1"/>
                </a:solidFill>
              </a:rPr>
              <a:t>               ID:21100825</a:t>
            </a:r>
          </a:p>
          <a:p>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135525" y="0"/>
            <a:ext cx="14007537" cy="13990028"/>
          </a:xfrm>
          <a:custGeom>
            <a:avLst/>
            <a:gdLst/>
            <a:ahLst/>
            <a:cxnLst/>
            <a:rect l="l" t="t" r="r" b="b"/>
            <a:pathLst>
              <a:path w="14007537" h="13990028">
                <a:moveTo>
                  <a:pt x="0" y="0"/>
                </a:moveTo>
                <a:lnTo>
                  <a:pt x="14007537" y="0"/>
                </a:lnTo>
                <a:lnTo>
                  <a:pt x="14007537" y="13990028"/>
                </a:lnTo>
                <a:lnTo>
                  <a:pt x="0" y="13990028"/>
                </a:lnTo>
                <a:lnTo>
                  <a:pt x="0" y="0"/>
                </a:lnTo>
                <a:close/>
              </a:path>
            </a:pathLst>
          </a:custGeom>
          <a:blipFill>
            <a:blip r:embed="rId2">
              <a:alphaModFix amt="43999"/>
            </a:blip>
            <a:stretch>
              <a:fillRect/>
            </a:stretch>
          </a:blipFill>
        </p:spPr>
      </p:sp>
      <p:grpSp>
        <p:nvGrpSpPr>
          <p:cNvPr id="3" name="Group 3"/>
          <p:cNvGrpSpPr/>
          <p:nvPr/>
        </p:nvGrpSpPr>
        <p:grpSpPr>
          <a:xfrm>
            <a:off x="12124765" y="314999"/>
            <a:ext cx="14167628" cy="15226613"/>
            <a:chOff x="0" y="0"/>
            <a:chExt cx="812800" cy="873554"/>
          </a:xfrm>
        </p:grpSpPr>
        <p:sp>
          <p:nvSpPr>
            <p:cNvPr id="4" name="Freeform 4"/>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solidFill>
          </p:spPr>
        </p:sp>
        <p:sp>
          <p:nvSpPr>
            <p:cNvPr id="5" name="TextBox 5"/>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45479" y="8497797"/>
            <a:ext cx="5096101" cy="509610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78BACE">
                  <a:alpha val="72941"/>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98968" y="-2361667"/>
            <a:ext cx="3863694" cy="3773075"/>
            <a:chOff x="0" y="0"/>
            <a:chExt cx="616238" cy="601785"/>
          </a:xfrm>
        </p:grpSpPr>
        <p:sp>
          <p:nvSpPr>
            <p:cNvPr id="10" name="Freeform 10"/>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419100" cap="sq">
              <a:solidFill>
                <a:srgbClr val="78BACE">
                  <a:alpha val="72941"/>
                </a:srgbClr>
              </a:solidFill>
              <a:prstDash val="solid"/>
              <a:miter/>
            </a:ln>
          </p:spPr>
        </p:sp>
        <p:sp>
          <p:nvSpPr>
            <p:cNvPr id="11" name="TextBox 11"/>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2790877" y="-1427483"/>
            <a:ext cx="6438728" cy="6413576"/>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r="-38492"/>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5" name="Freeform 15"/>
          <p:cNvSpPr/>
          <p:nvPr/>
        </p:nvSpPr>
        <p:spPr>
          <a:xfrm>
            <a:off x="11847017" y="9083439"/>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28700" y="958664"/>
            <a:ext cx="888185" cy="349723"/>
          </a:xfrm>
          <a:custGeom>
            <a:avLst/>
            <a:gdLst/>
            <a:ahLst/>
            <a:cxnLst/>
            <a:rect l="l" t="t" r="r" b="b"/>
            <a:pathLst>
              <a:path w="888185" h="349723">
                <a:moveTo>
                  <a:pt x="0" y="0"/>
                </a:moveTo>
                <a:lnTo>
                  <a:pt x="888185" y="0"/>
                </a:lnTo>
                <a:lnTo>
                  <a:pt x="888185" y="349723"/>
                </a:lnTo>
                <a:lnTo>
                  <a:pt x="0" y="349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08684" y="8906513"/>
            <a:ext cx="1741939" cy="685888"/>
          </a:xfrm>
          <a:custGeom>
            <a:avLst/>
            <a:gdLst/>
            <a:ahLst/>
            <a:cxnLst/>
            <a:rect l="l" t="t" r="r" b="b"/>
            <a:pathLst>
              <a:path w="1741939" h="685888">
                <a:moveTo>
                  <a:pt x="0" y="0"/>
                </a:moveTo>
                <a:lnTo>
                  <a:pt x="1741938" y="0"/>
                </a:lnTo>
                <a:lnTo>
                  <a:pt x="1741938" y="685889"/>
                </a:lnTo>
                <a:lnTo>
                  <a:pt x="0" y="685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472792" y="593665"/>
            <a:ext cx="8188736" cy="1106521"/>
          </a:xfrm>
          <a:prstGeom prst="rect">
            <a:avLst/>
          </a:prstGeom>
        </p:spPr>
        <p:txBody>
          <a:bodyPr lIns="0" tIns="0" rIns="0" bIns="0" rtlCol="0" anchor="t">
            <a:spAutoFit/>
          </a:bodyPr>
          <a:lstStyle/>
          <a:p>
            <a:pPr algn="l">
              <a:lnSpc>
                <a:spcPts val="896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4-Model Training</a:t>
            </a:r>
          </a:p>
        </p:txBody>
      </p:sp>
      <p:sp>
        <p:nvSpPr>
          <p:cNvPr id="22" name="Rectangle 2">
            <a:extLst>
              <a:ext uri="{FF2B5EF4-FFF2-40B4-BE49-F238E27FC236}">
                <a16:creationId xmlns:a16="http://schemas.microsoft.com/office/drawing/2014/main" id="{E1450FA6-67CA-0632-C309-901AE981ADBF}"/>
              </a:ext>
            </a:extLst>
          </p:cNvPr>
          <p:cNvSpPr>
            <a:spLocks noChangeArrowheads="1"/>
          </p:cNvSpPr>
          <p:nvPr/>
        </p:nvSpPr>
        <p:spPr bwMode="auto">
          <a:xfrm>
            <a:off x="457201" y="1486272"/>
            <a:ext cx="12572999"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2400" dirty="0">
              <a:solidFill>
                <a:schemeClr val="bg1"/>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400" b="1" dirty="0">
                <a:solidFill>
                  <a:schemeClr val="bg1"/>
                </a:solidFill>
              </a:rPr>
              <a:t>Adam</a:t>
            </a:r>
            <a:r>
              <a:rPr lang="en-US" altLang="en-US" sz="2400" b="1" i="1" dirty="0">
                <a:solidFill>
                  <a:schemeClr val="bg1"/>
                </a:solidFill>
              </a:rPr>
              <a:t> </a:t>
            </a:r>
            <a:r>
              <a:rPr lang="en-US" altLang="en-US" sz="2400" b="1" dirty="0">
                <a:solidFill>
                  <a:schemeClr val="bg1"/>
                </a:solidFill>
              </a:rPr>
              <a:t>Optimizer</a:t>
            </a:r>
            <a:r>
              <a:rPr lang="en-US" altLang="en-US" sz="2400" dirty="0">
                <a:solidFill>
                  <a:schemeClr val="bg1"/>
                </a:solidFill>
              </a:rPr>
              <a:t>: Used for its efficiency in handling sparse gradients, the Adam optimizer dynamically adjusts the learning rate. A learning rate of 2e-5 was chosen to balance training speed and stability, while Epsilon (1e-8) helped avoid numerical issues during gradient updates. </a:t>
            </a:r>
            <a:r>
              <a:rPr lang="en-US" altLang="en-US" sz="2400" dirty="0" err="1">
                <a:solidFill>
                  <a:schemeClr val="bg1"/>
                </a:solidFill>
              </a:rPr>
              <a:t>Clipnorm</a:t>
            </a:r>
            <a:r>
              <a:rPr lang="en-US" altLang="en-US" sz="2400" dirty="0">
                <a:solidFill>
                  <a:schemeClr val="bg1"/>
                </a:solidFill>
              </a:rPr>
              <a:t> (1.0) capped the gradients to prevent instability from large updates.</a:t>
            </a:r>
          </a:p>
          <a:p>
            <a:pPr lvl="0" eaLnBrk="0" fontAlgn="base" hangingPunct="0">
              <a:spcBef>
                <a:spcPct val="0"/>
              </a:spcBef>
              <a:spcAft>
                <a:spcPct val="0"/>
              </a:spcAft>
            </a:pPr>
            <a:endParaRPr lang="en-US" altLang="en-US" sz="2400" dirty="0">
              <a:solidFill>
                <a:schemeClr val="bg1"/>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400" b="1" dirty="0">
                <a:solidFill>
                  <a:schemeClr val="bg1"/>
                </a:solidFill>
              </a:rPr>
              <a:t>Batch Size (32</a:t>
            </a:r>
            <a:r>
              <a:rPr lang="en-US" altLang="en-US" sz="2400" dirty="0">
                <a:solidFill>
                  <a:schemeClr val="bg1"/>
                </a:solidFill>
              </a:rPr>
              <a:t>): Balanced between training speed and memory consumption, allowing the model to process multiple samples simultaneously.</a:t>
            </a:r>
          </a:p>
          <a:p>
            <a:pPr lvl="0" eaLnBrk="0" fontAlgn="base" hangingPunct="0">
              <a:spcBef>
                <a:spcPct val="0"/>
              </a:spcBef>
              <a:spcAft>
                <a:spcPct val="0"/>
              </a:spcAft>
            </a:pPr>
            <a:endParaRPr lang="en-US" altLang="en-US" sz="2400" dirty="0">
              <a:solidFill>
                <a:schemeClr val="bg1"/>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400" b="1" dirty="0">
                <a:solidFill>
                  <a:schemeClr val="bg1"/>
                </a:solidFill>
              </a:rPr>
              <a:t>Early Stopping</a:t>
            </a:r>
            <a:r>
              <a:rPr lang="en-US" altLang="en-US" sz="2400" dirty="0">
                <a:solidFill>
                  <a:schemeClr val="bg1"/>
                </a:solidFill>
              </a:rPr>
              <a:t>: Applied to halt training when validation performance stopped improving, helping prevent overfitting by monitoring the validation loss.</a:t>
            </a:r>
          </a:p>
          <a:p>
            <a:pPr lvl="0" eaLnBrk="0" fontAlgn="base" hangingPunct="0">
              <a:spcBef>
                <a:spcPct val="0"/>
              </a:spcBef>
              <a:spcAft>
                <a:spcPct val="0"/>
              </a:spcAft>
            </a:pPr>
            <a:endParaRPr lang="en-US" altLang="en-US" sz="2400" dirty="0">
              <a:solidFill>
                <a:schemeClr val="bg1"/>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400" b="1" dirty="0">
                <a:solidFill>
                  <a:schemeClr val="bg1"/>
                </a:solidFill>
              </a:rPr>
              <a:t>Categorical </a:t>
            </a:r>
            <a:r>
              <a:rPr lang="en-US" altLang="en-US" sz="2400" b="1" dirty="0" err="1">
                <a:solidFill>
                  <a:schemeClr val="bg1"/>
                </a:solidFill>
              </a:rPr>
              <a:t>Crossentropy</a:t>
            </a:r>
            <a:r>
              <a:rPr lang="en-US" altLang="en-US" sz="2400" b="1" dirty="0">
                <a:solidFill>
                  <a:schemeClr val="bg1"/>
                </a:solidFill>
              </a:rPr>
              <a:t>: </a:t>
            </a:r>
            <a:r>
              <a:rPr lang="en-US" altLang="en-US" sz="2400" dirty="0">
                <a:solidFill>
                  <a:schemeClr val="bg1"/>
                </a:solidFill>
              </a:rPr>
              <a:t>This loss function was used to optimize multi-class classification, ensuring accurate predictions across the positive, negative, and neutral sentiment categories.</a:t>
            </a:r>
          </a:p>
          <a:p>
            <a:pPr lvl="0" eaLnBrk="0" fontAlgn="base" hangingPunct="0">
              <a:spcBef>
                <a:spcPct val="0"/>
              </a:spcBef>
              <a:spcAft>
                <a:spcPct val="0"/>
              </a:spcAft>
            </a:pPr>
            <a:endParaRPr lang="en-US" altLang="en-US" sz="2400" dirty="0">
              <a:solidFill>
                <a:schemeClr val="bg1"/>
              </a:solidFill>
            </a:endParaRPr>
          </a:p>
          <a:p>
            <a:pPr marL="342900" lvl="0" indent="-342900" eaLnBrk="0" fontAlgn="base" hangingPunct="0">
              <a:spcBef>
                <a:spcPct val="0"/>
              </a:spcBef>
              <a:spcAft>
                <a:spcPct val="0"/>
              </a:spcAft>
              <a:buFont typeface="Arial" panose="020B0604020202020204" pitchFamily="34" charset="0"/>
              <a:buChar char="•"/>
            </a:pPr>
            <a:r>
              <a:rPr lang="en-US" altLang="en-US" sz="2400" b="1" dirty="0">
                <a:solidFill>
                  <a:schemeClr val="bg1"/>
                </a:solidFill>
              </a:rPr>
              <a:t>Training Duration: </a:t>
            </a:r>
            <a:r>
              <a:rPr lang="en-US" altLang="en-US" sz="2400" dirty="0">
                <a:solidFill>
                  <a:schemeClr val="bg1"/>
                </a:solidFill>
              </a:rPr>
              <a:t>The model was trained over 10 epochs with continuous validation to track its performance, leveraging early stopping to maintain generalization.</a:t>
            </a:r>
            <a:endParaRPr lang="en-US" altLang="en-US" sz="20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90561" y="57422"/>
            <a:ext cx="10938258" cy="1132939"/>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7200" b="1" kern="100" dirty="0">
                <a:solidFill>
                  <a:schemeClr val="tx2">
                    <a:lumMod val="40000"/>
                    <a:lumOff val="60000"/>
                  </a:schemeClr>
                </a:solidFill>
                <a:latin typeface="Calibri" panose="020F0502020204030204" pitchFamily="34" charset="0"/>
                <a:ea typeface="Calibri" panose="020F0502020204030204" pitchFamily="34" charset="0"/>
                <a:cs typeface="Arial" panose="020B0604020202020204" pitchFamily="34" charset="0"/>
              </a:rPr>
              <a:t>5</a:t>
            </a:r>
            <a:r>
              <a:rPr lang="en-US" sz="7200" b="1" kern="100" dirty="0">
                <a:solidFill>
                  <a:schemeClr val="tx2">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rPr>
              <a:t>- Model Evaluation</a:t>
            </a:r>
            <a:endParaRPr lang="en-US" sz="7200" kern="100" dirty="0">
              <a:solidFill>
                <a:schemeClr val="tx2">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620464" y="1714500"/>
            <a:ext cx="9601200" cy="5237524"/>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(1) Training and Validation Loss: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training loss showed a steady decrease over epochs, indicating that the model was learning and fitting well to the training data.</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validation loss initially decreased but began to increase after epoch 4, signaling potential </a:t>
            </a: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overfitting</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The best validation accuracy was achieved at epoch 3 (accuracy of 81.2%).</a:t>
            </a:r>
          </a:p>
          <a:p>
            <a:pPr marL="0" marR="0">
              <a:lnSpc>
                <a:spcPct val="107000"/>
              </a:lnSpc>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 Test Performance: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final evaluation on the test set resulted in a </a:t>
            </a: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categorical cross-entropy loss of 0.546</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and a </a:t>
            </a: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categorical accuracy of 80.6%</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confusion matrix revealed that the model correctly predicted the majority of class 0 and class 2 samples but had some misclassification between classes 0 and 2.</a:t>
            </a:r>
          </a:p>
        </p:txBody>
      </p:sp>
      <p:pic>
        <p:nvPicPr>
          <p:cNvPr id="3" name="Picture 2">
            <a:extLst>
              <a:ext uri="{FF2B5EF4-FFF2-40B4-BE49-F238E27FC236}">
                <a16:creationId xmlns:a16="http://schemas.microsoft.com/office/drawing/2014/main" id="{2184F08E-D17E-CF66-0D11-D5788B98F2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0643" y="845954"/>
            <a:ext cx="6569108" cy="4433499"/>
          </a:xfrm>
          <a:prstGeom prst="rect">
            <a:avLst/>
          </a:prstGeom>
        </p:spPr>
      </p:pic>
      <p:pic>
        <p:nvPicPr>
          <p:cNvPr id="6" name="Picture 5">
            <a:extLst>
              <a:ext uri="{FF2B5EF4-FFF2-40B4-BE49-F238E27FC236}">
                <a16:creationId xmlns:a16="http://schemas.microsoft.com/office/drawing/2014/main" id="{2CB14A9F-B681-D4F0-9666-A0A00864E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99453" y="5577039"/>
            <a:ext cx="6754732" cy="4299587"/>
          </a:xfrm>
          <a:prstGeom prst="rect">
            <a:avLst/>
          </a:prstGeom>
        </p:spPr>
      </p:pic>
    </p:spTree>
    <p:extLst>
      <p:ext uri="{BB962C8B-B14F-4D97-AF65-F5344CB8AC3E}">
        <p14:creationId xmlns:p14="http://schemas.microsoft.com/office/powerpoint/2010/main" val="97792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90561" y="57422"/>
            <a:ext cx="10938258" cy="1132939"/>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7200" b="1" kern="100" dirty="0">
                <a:solidFill>
                  <a:schemeClr val="tx2">
                    <a:lumMod val="40000"/>
                    <a:lumOff val="60000"/>
                  </a:schemeClr>
                </a:solidFill>
                <a:latin typeface="Calibri" panose="020F0502020204030204" pitchFamily="34" charset="0"/>
                <a:ea typeface="Calibri" panose="020F0502020204030204" pitchFamily="34" charset="0"/>
                <a:cs typeface="Arial" panose="020B0604020202020204" pitchFamily="34" charset="0"/>
              </a:rPr>
              <a:t>5</a:t>
            </a:r>
            <a:r>
              <a:rPr lang="en-US" sz="7200" b="1" kern="100" dirty="0">
                <a:solidFill>
                  <a:schemeClr val="tx2">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rPr>
              <a:t>- Model Evaluation</a:t>
            </a:r>
            <a:endParaRPr lang="en-US" sz="7200" kern="100" dirty="0">
              <a:solidFill>
                <a:schemeClr val="tx2">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690561" y="1669688"/>
            <a:ext cx="15594080" cy="3150734"/>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(3) Precision, Recall, and F1-Score: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Class 0 (Negative)</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Precision of 88%, recall of 69%, and an F1-score of 77%, showing good precision but some difficulties in recall.</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Class 1 (Neutral)</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Precision of 90%, recall of 84%, and F1-score of 87%, indicating strong performance on the neutral class.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Class 2 (Positive)</a:t>
            </a:r>
            <a:r>
              <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Precision of 74%, recall of 91%, and F1-score of 82%, reflecting high recall but lower precision compared to other classes.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F31E354-F8B2-245F-F098-839F6F3C4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0" y="4409630"/>
            <a:ext cx="8012114" cy="2782136"/>
          </a:xfrm>
          <a:prstGeom prst="rect">
            <a:avLst/>
          </a:prstGeom>
        </p:spPr>
      </p:pic>
      <p:pic>
        <p:nvPicPr>
          <p:cNvPr id="8" name="Picture 7">
            <a:extLst>
              <a:ext uri="{FF2B5EF4-FFF2-40B4-BE49-F238E27FC236}">
                <a16:creationId xmlns:a16="http://schemas.microsoft.com/office/drawing/2014/main" id="{19A505CF-6CD3-E087-94AF-69D4795676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7217" y="7312770"/>
            <a:ext cx="6062977" cy="2689810"/>
          </a:xfrm>
          <a:prstGeom prst="rect">
            <a:avLst/>
          </a:prstGeom>
        </p:spPr>
      </p:pic>
      <p:pic>
        <p:nvPicPr>
          <p:cNvPr id="10" name="Picture 9">
            <a:extLst>
              <a:ext uri="{FF2B5EF4-FFF2-40B4-BE49-F238E27FC236}">
                <a16:creationId xmlns:a16="http://schemas.microsoft.com/office/drawing/2014/main" id="{B1DB53A1-BB61-EA4E-9339-E6D08BA774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0193" y="4407816"/>
            <a:ext cx="7498884" cy="5757580"/>
          </a:xfrm>
          <a:prstGeom prst="rect">
            <a:avLst/>
          </a:prstGeom>
        </p:spPr>
      </p:pic>
    </p:spTree>
    <p:extLst>
      <p:ext uri="{BB962C8B-B14F-4D97-AF65-F5344CB8AC3E}">
        <p14:creationId xmlns:p14="http://schemas.microsoft.com/office/powerpoint/2010/main" val="3147752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90561" y="57422"/>
            <a:ext cx="10938258" cy="1077218"/>
          </a:xfrm>
          <a:prstGeom prst="rect">
            <a:avLst/>
          </a:prstGeom>
        </p:spPr>
        <p:txBody>
          <a:bodyPr wrap="square" lIns="0" tIns="0" rIns="0" bIns="0" rtlCol="0" anchor="t">
            <a:spAutoFit/>
          </a:bodyPr>
          <a:lstStyle/>
          <a:p>
            <a:pPr algn="l">
              <a:lnSpc>
                <a:spcPts val="840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5- Visualization </a:t>
            </a: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435591" y="1273808"/>
            <a:ext cx="17533311" cy="2611356"/>
          </a:xfrm>
          <a:prstGeom prst="rect">
            <a:avLst/>
          </a:prstGeom>
        </p:spPr>
        <p:txBody>
          <a:bodyPr wrap="square" lIns="0" tIns="0" rIns="0" bIns="0" rtlCol="0" anchor="t">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dirty="0">
                <a:solidFill>
                  <a:schemeClr val="bg1"/>
                </a:solidFill>
              </a:rPr>
              <a:t>Applied the sentiment analysis model to the </a:t>
            </a:r>
            <a:r>
              <a:rPr lang="en-US" sz="3200" b="1" dirty="0" err="1">
                <a:solidFill>
                  <a:schemeClr val="bg1"/>
                </a:solidFill>
              </a:rPr>
              <a:t>News_Category</a:t>
            </a:r>
            <a:r>
              <a:rPr lang="en-US" sz="3200" b="1" dirty="0">
                <a:solidFill>
                  <a:schemeClr val="bg1"/>
                </a:solidFill>
              </a:rPr>
              <a:t> Dataset_v3.json (</a:t>
            </a:r>
            <a:r>
              <a:rPr lang="en-US" sz="3200" b="1" dirty="0">
                <a:solidFill>
                  <a:schemeClr val="bg1"/>
                </a:solidFill>
                <a:hlinkClick r:id="rId6"/>
              </a:rPr>
              <a:t>dataset</a:t>
            </a:r>
            <a:r>
              <a:rPr lang="en-US" sz="3200" b="1" dirty="0">
                <a:solidFill>
                  <a:schemeClr val="bg1"/>
                </a:solidFill>
              </a:rPr>
              <a:t>)</a:t>
            </a:r>
            <a:r>
              <a:rPr lang="en-US" sz="3200" dirty="0">
                <a:solidFill>
                  <a:schemeClr val="bg1"/>
                </a:solidFill>
              </a:rPr>
              <a:t>, analyzing the distribution of each sentiment (positive, negative, neutral) across various news categories. We conducted an in-depth analysis to determine the proportion of each sentiment in the dataset, providing insights into how sentiments are distributed in different types of news articles from 2012 to 2022. The results were visualized using pie charts to clearly represent the sentiment breakdown across this period.</a:t>
            </a:r>
            <a:endPar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92BCE3-0A7E-33AC-7B5E-D158FB7E18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601" y="4302246"/>
            <a:ext cx="10501302" cy="4710946"/>
          </a:xfrm>
          <a:prstGeom prst="rect">
            <a:avLst/>
          </a:prstGeom>
        </p:spPr>
      </p:pic>
      <p:pic>
        <p:nvPicPr>
          <p:cNvPr id="7" name="Picture 6">
            <a:extLst>
              <a:ext uri="{FF2B5EF4-FFF2-40B4-BE49-F238E27FC236}">
                <a16:creationId xmlns:a16="http://schemas.microsoft.com/office/drawing/2014/main" id="{CD1DF79E-D668-6D4D-3E3C-68ABDE0A3862}"/>
              </a:ext>
            </a:extLst>
          </p:cNvPr>
          <p:cNvPicPr>
            <a:picLocks noChangeAspect="1"/>
          </p:cNvPicPr>
          <p:nvPr/>
        </p:nvPicPr>
        <p:blipFill>
          <a:blip r:embed="rId8"/>
          <a:stretch>
            <a:fillRect/>
          </a:stretch>
        </p:blipFill>
        <p:spPr>
          <a:xfrm>
            <a:off x="690561" y="4229100"/>
            <a:ext cx="5766259" cy="5497098"/>
          </a:xfrm>
          <a:prstGeom prst="rect">
            <a:avLst/>
          </a:prstGeom>
        </p:spPr>
      </p:pic>
    </p:spTree>
    <p:extLst>
      <p:ext uri="{BB962C8B-B14F-4D97-AF65-F5344CB8AC3E}">
        <p14:creationId xmlns:p14="http://schemas.microsoft.com/office/powerpoint/2010/main" val="499720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948360"/>
            <a:ext cx="1282399" cy="15235360"/>
            <a:chOff x="0" y="0"/>
            <a:chExt cx="337751" cy="4012605"/>
          </a:xfrm>
        </p:grpSpPr>
        <p:sp>
          <p:nvSpPr>
            <p:cNvPr id="3" name="Freeform 3"/>
            <p:cNvSpPr/>
            <p:nvPr/>
          </p:nvSpPr>
          <p:spPr>
            <a:xfrm>
              <a:off x="0" y="0"/>
              <a:ext cx="337751" cy="4012605"/>
            </a:xfrm>
            <a:custGeom>
              <a:avLst/>
              <a:gdLst/>
              <a:ahLst/>
              <a:cxnLst/>
              <a:rect l="l" t="t" r="r" b="b"/>
              <a:pathLst>
                <a:path w="337751" h="4012605">
                  <a:moveTo>
                    <a:pt x="0" y="0"/>
                  </a:moveTo>
                  <a:lnTo>
                    <a:pt x="337751" y="0"/>
                  </a:lnTo>
                  <a:lnTo>
                    <a:pt x="337751" y="4012605"/>
                  </a:lnTo>
                  <a:lnTo>
                    <a:pt x="0" y="4012605"/>
                  </a:lnTo>
                  <a:close/>
                </a:path>
              </a:pathLst>
            </a:custGeom>
            <a:gradFill rotWithShape="1">
              <a:gsLst>
                <a:gs pos="0">
                  <a:srgbClr val="78BACE">
                    <a:alpha val="100000"/>
                  </a:srgbClr>
                </a:gs>
                <a:gs pos="100000">
                  <a:srgbClr val="EA8D11">
                    <a:alpha val="11000"/>
                  </a:srgbClr>
                </a:gs>
              </a:gsLst>
              <a:lin ang="5400000"/>
            </a:gradFill>
          </p:spPr>
        </p:sp>
        <p:sp>
          <p:nvSpPr>
            <p:cNvPr id="4" name="TextBox 4"/>
            <p:cNvSpPr txBox="1"/>
            <p:nvPr/>
          </p:nvSpPr>
          <p:spPr>
            <a:xfrm>
              <a:off x="0" y="-38100"/>
              <a:ext cx="337751" cy="40507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007442" y="0"/>
            <a:ext cx="6219228" cy="11255694"/>
            <a:chOff x="0" y="0"/>
            <a:chExt cx="1637986" cy="2964463"/>
          </a:xfrm>
        </p:grpSpPr>
        <p:sp>
          <p:nvSpPr>
            <p:cNvPr id="6" name="Freeform 6"/>
            <p:cNvSpPr/>
            <p:nvPr/>
          </p:nvSpPr>
          <p:spPr>
            <a:xfrm>
              <a:off x="0" y="0"/>
              <a:ext cx="1637986" cy="2964463"/>
            </a:xfrm>
            <a:custGeom>
              <a:avLst/>
              <a:gdLst/>
              <a:ahLst/>
              <a:cxnLst/>
              <a:rect l="l" t="t" r="r" b="b"/>
              <a:pathLst>
                <a:path w="1637986" h="2964463">
                  <a:moveTo>
                    <a:pt x="0" y="0"/>
                  </a:moveTo>
                  <a:lnTo>
                    <a:pt x="1637986" y="0"/>
                  </a:lnTo>
                  <a:lnTo>
                    <a:pt x="1637986" y="2964463"/>
                  </a:lnTo>
                  <a:lnTo>
                    <a:pt x="0" y="2964463"/>
                  </a:lnTo>
                  <a:close/>
                </a:path>
              </a:pathLst>
            </a:custGeom>
            <a:gradFill rotWithShape="1">
              <a:gsLst>
                <a:gs pos="0">
                  <a:srgbClr val="78BACE">
                    <a:alpha val="100000"/>
                  </a:srgbClr>
                </a:gs>
                <a:gs pos="100000">
                  <a:srgbClr val="EA8D11">
                    <a:alpha val="11000"/>
                  </a:srgbClr>
                </a:gs>
              </a:gsLst>
              <a:lin ang="5400000"/>
            </a:gradFill>
          </p:spPr>
        </p:sp>
        <p:sp>
          <p:nvSpPr>
            <p:cNvPr id="7" name="TextBox 7"/>
            <p:cNvSpPr txBox="1"/>
            <p:nvPr/>
          </p:nvSpPr>
          <p:spPr>
            <a:xfrm>
              <a:off x="0" y="-38100"/>
              <a:ext cx="1637986" cy="300256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60718" y="679487"/>
            <a:ext cx="8928026" cy="8928026"/>
          </a:xfrm>
          <a:custGeom>
            <a:avLst/>
            <a:gdLst/>
            <a:ahLst/>
            <a:cxnLst/>
            <a:rect l="l" t="t" r="r" b="b"/>
            <a:pathLst>
              <a:path w="8928026" h="8928026">
                <a:moveTo>
                  <a:pt x="0" y="0"/>
                </a:moveTo>
                <a:lnTo>
                  <a:pt x="8928026" y="0"/>
                </a:lnTo>
                <a:lnTo>
                  <a:pt x="8928026" y="8928026"/>
                </a:lnTo>
                <a:lnTo>
                  <a:pt x="0" y="8928026"/>
                </a:lnTo>
                <a:lnTo>
                  <a:pt x="0" y="0"/>
                </a:lnTo>
                <a:close/>
              </a:path>
            </a:pathLst>
          </a:custGeom>
          <a:blipFill>
            <a:blip r:embed="rId2">
              <a:alphaModFix amt="23000"/>
            </a:blip>
            <a:stretch>
              <a:fillRect/>
            </a:stretch>
          </a:blipFill>
        </p:spPr>
      </p:sp>
      <p:grpSp>
        <p:nvGrpSpPr>
          <p:cNvPr id="9" name="Group 9"/>
          <p:cNvGrpSpPr>
            <a:grpSpLocks noChangeAspect="1"/>
          </p:cNvGrpSpPr>
          <p:nvPr/>
        </p:nvGrpSpPr>
        <p:grpSpPr>
          <a:xfrm>
            <a:off x="1472560" y="1513241"/>
            <a:ext cx="7288991" cy="7260519"/>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r="-24712"/>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2" name="Freeform 12"/>
          <p:cNvSpPr/>
          <p:nvPr/>
        </p:nvSpPr>
        <p:spPr>
          <a:xfrm flipH="1" flipV="1">
            <a:off x="9861794" y="3187478"/>
            <a:ext cx="10113837" cy="8697900"/>
          </a:xfrm>
          <a:custGeom>
            <a:avLst/>
            <a:gdLst/>
            <a:ahLst/>
            <a:cxnLst/>
            <a:rect l="l" t="t" r="r" b="b"/>
            <a:pathLst>
              <a:path w="10113837" h="8697900">
                <a:moveTo>
                  <a:pt x="10113838" y="8697900"/>
                </a:moveTo>
                <a:lnTo>
                  <a:pt x="0" y="8697900"/>
                </a:lnTo>
                <a:lnTo>
                  <a:pt x="0" y="0"/>
                </a:lnTo>
                <a:lnTo>
                  <a:pt x="10113838" y="0"/>
                </a:lnTo>
                <a:lnTo>
                  <a:pt x="10113838" y="869790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466066" y="896525"/>
            <a:ext cx="5814492" cy="1391675"/>
          </a:xfrm>
          <a:prstGeom prst="rect">
            <a:avLst/>
          </a:prstGeom>
        </p:spPr>
        <p:txBody>
          <a:bodyPr lIns="0" tIns="0" rIns="0" bIns="0" rtlCol="0" anchor="t">
            <a:spAutoFit/>
          </a:bodyPr>
          <a:lstStyle/>
          <a:p>
            <a:pPr algn="r">
              <a:lnSpc>
                <a:spcPts val="10443"/>
              </a:lnSpc>
              <a:spcBef>
                <a:spcPct val="0"/>
              </a:spcBef>
            </a:pPr>
            <a:r>
              <a:rPr lang="en-US" sz="7459" b="1" dirty="0">
                <a:solidFill>
                  <a:srgbClr val="78BACE"/>
                </a:solidFill>
                <a:latin typeface="Codec Pro Ultra-Bold"/>
                <a:ea typeface="Codec Pro Ultra-Bold"/>
                <a:cs typeface="Codec Pro Ultra-Bold"/>
                <a:sym typeface="Codec Pro Ultra-Bold"/>
              </a:rPr>
              <a:t>Conclusion</a:t>
            </a:r>
          </a:p>
        </p:txBody>
      </p:sp>
      <p:sp>
        <p:nvSpPr>
          <p:cNvPr id="19" name="TextBox 18">
            <a:extLst>
              <a:ext uri="{FF2B5EF4-FFF2-40B4-BE49-F238E27FC236}">
                <a16:creationId xmlns:a16="http://schemas.microsoft.com/office/drawing/2014/main" id="{9F2E3FF5-5D8C-1764-914D-13FBB7612BE6}"/>
              </a:ext>
            </a:extLst>
          </p:cNvPr>
          <p:cNvSpPr txBox="1"/>
          <p:nvPr/>
        </p:nvSpPr>
        <p:spPr>
          <a:xfrm>
            <a:off x="9525000" y="2476500"/>
            <a:ext cx="8534400" cy="6494085"/>
          </a:xfrm>
          <a:prstGeom prst="rect">
            <a:avLst/>
          </a:prstGeom>
          <a:noFill/>
        </p:spPr>
        <p:txBody>
          <a:bodyPr wrap="square" rtlCol="0">
            <a:spAutoFit/>
          </a:bodyPr>
          <a:lstStyle/>
          <a:p>
            <a:r>
              <a:rPr lang="en-US" sz="3200" dirty="0">
                <a:solidFill>
                  <a:schemeClr val="bg1"/>
                </a:solidFill>
              </a:rPr>
              <a:t>This project successfully developed a sentiment analysis model using state-of-the-art NLP techniques, particularly BERT, to classify news articles as positive, negative, or neutral. By leveraging a combination of the Sentiment Analysis for Financial News dataset and IMDB Movie Reviews, we created a robust model that achieves high accuracy in predicting sentiment. The project demonstrated the effectiveness of advanced preprocessing methods, efficient model training with fine-tuned hyperparameters, and insightful visualizations of sentiment trends over a decade (2012-2022).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651298" y="-2830981"/>
            <a:ext cx="10113837" cy="8697900"/>
          </a:xfrm>
          <a:custGeom>
            <a:avLst/>
            <a:gdLst/>
            <a:ahLst/>
            <a:cxnLst/>
            <a:rect l="l" t="t" r="r" b="b"/>
            <a:pathLst>
              <a:path w="10113837" h="8697900">
                <a:moveTo>
                  <a:pt x="0" y="0"/>
                </a:moveTo>
                <a:lnTo>
                  <a:pt x="10113837" y="0"/>
                </a:lnTo>
                <a:lnTo>
                  <a:pt x="10113837" y="8697900"/>
                </a:lnTo>
                <a:lnTo>
                  <a:pt x="0" y="869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3128510" y="4866153"/>
            <a:ext cx="10113837" cy="8697900"/>
          </a:xfrm>
          <a:custGeom>
            <a:avLst/>
            <a:gdLst/>
            <a:ahLst/>
            <a:cxnLst/>
            <a:rect l="l" t="t" r="r" b="b"/>
            <a:pathLst>
              <a:path w="10113837" h="8697900">
                <a:moveTo>
                  <a:pt x="10113837" y="0"/>
                </a:moveTo>
                <a:lnTo>
                  <a:pt x="0" y="0"/>
                </a:lnTo>
                <a:lnTo>
                  <a:pt x="0" y="8697900"/>
                </a:lnTo>
                <a:lnTo>
                  <a:pt x="10113837" y="8697900"/>
                </a:lnTo>
                <a:lnTo>
                  <a:pt x="10113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6737873" y="8736873"/>
            <a:ext cx="223322" cy="819531"/>
          </a:xfrm>
          <a:custGeom>
            <a:avLst/>
            <a:gdLst/>
            <a:ahLst/>
            <a:cxnLst/>
            <a:rect l="l" t="t" r="r" b="b"/>
            <a:pathLst>
              <a:path w="223322" h="819531">
                <a:moveTo>
                  <a:pt x="0" y="0"/>
                </a:moveTo>
                <a:lnTo>
                  <a:pt x="223323" y="0"/>
                </a:lnTo>
                <a:lnTo>
                  <a:pt x="223323" y="819531"/>
                </a:lnTo>
                <a:lnTo>
                  <a:pt x="0" y="819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7936464" y="1108203"/>
            <a:ext cx="223322" cy="819531"/>
          </a:xfrm>
          <a:custGeom>
            <a:avLst/>
            <a:gdLst/>
            <a:ahLst/>
            <a:cxnLst/>
            <a:rect l="l" t="t" r="r" b="b"/>
            <a:pathLst>
              <a:path w="223322" h="819531">
                <a:moveTo>
                  <a:pt x="0" y="0"/>
                </a:moveTo>
                <a:lnTo>
                  <a:pt x="223322" y="0"/>
                </a:lnTo>
                <a:lnTo>
                  <a:pt x="223322" y="819531"/>
                </a:lnTo>
                <a:lnTo>
                  <a:pt x="0" y="819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a:off x="7462539" y="3238500"/>
            <a:ext cx="649224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8" name="TextBox 8"/>
          <p:cNvSpPr txBox="1"/>
          <p:nvPr/>
        </p:nvSpPr>
        <p:spPr>
          <a:xfrm>
            <a:off x="7848600" y="1936876"/>
            <a:ext cx="7015010" cy="987450"/>
          </a:xfrm>
          <a:prstGeom prst="rect">
            <a:avLst/>
          </a:prstGeom>
        </p:spPr>
        <p:txBody>
          <a:bodyPr lIns="0" tIns="0" rIns="0" bIns="0" rtlCol="0" anchor="t">
            <a:spAutoFit/>
          </a:bodyPr>
          <a:lstStyle/>
          <a:p>
            <a:pPr algn="l">
              <a:lnSpc>
                <a:spcPts val="7670"/>
              </a:lnSpc>
              <a:spcBef>
                <a:spcPct val="0"/>
              </a:spcBef>
            </a:pPr>
            <a:r>
              <a:rPr lang="en-US" sz="7200" b="1" dirty="0">
                <a:solidFill>
                  <a:srgbClr val="78BACE"/>
                </a:solidFill>
                <a:latin typeface="Codec Pro Bold"/>
                <a:ea typeface="Codec Pro Bold"/>
                <a:cs typeface="Codec Pro Bold"/>
                <a:sym typeface="Codec Pro Bold"/>
              </a:rPr>
              <a:t>Introduction</a:t>
            </a:r>
          </a:p>
        </p:txBody>
      </p:sp>
      <p:sp>
        <p:nvSpPr>
          <p:cNvPr id="9" name="TextBox 9"/>
          <p:cNvSpPr txBox="1"/>
          <p:nvPr/>
        </p:nvSpPr>
        <p:spPr>
          <a:xfrm>
            <a:off x="3128510" y="4410956"/>
            <a:ext cx="14670549" cy="3877985"/>
          </a:xfrm>
          <a:prstGeom prst="rect">
            <a:avLst/>
          </a:prstGeom>
        </p:spPr>
        <p:txBody>
          <a:bodyPr wrap="square" lIns="0" tIns="0" rIns="0" bIns="0" rtlCol="0" anchor="t">
            <a:spAutoFit/>
          </a:bodyPr>
          <a:lstStyle/>
          <a:p>
            <a:r>
              <a:rPr lang="en-US" sz="3600" dirty="0">
                <a:solidFill>
                  <a:schemeClr val="bg1"/>
                </a:solidFill>
              </a:rPr>
              <a:t>In today's fast-paced digital world, the volume of news content produced each day is overwhelming. News articles come from multiple sources, covering various topics and opinions. It is crucial for individuals and organizations to understand the underlying sentiment of this news—whether positive, negative, or neutral. This project aims to develop a machine learning-based solution to classify the sentiment of news articles, providing a faster and more objective analysis of media tone.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956712" y="-7551754"/>
            <a:ext cx="14252988" cy="142529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F4659">
                    <a:alpha val="46000"/>
                  </a:srgbClr>
                </a:gs>
                <a:gs pos="100000">
                  <a:srgbClr val="1C1F28">
                    <a:alpha val="46000"/>
                  </a:srgbClr>
                </a:gs>
              </a:gsLst>
              <a:lin ang="2700000"/>
            </a:gradFill>
          </p:spPr>
          <p:txBody>
            <a:bodyPr/>
            <a:lstStyle/>
            <a:p>
              <a:endParaRPr lang="en-US" dirty="0"/>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470336" y="-1485900"/>
            <a:ext cx="17794729" cy="1779472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66483" y="8954588"/>
            <a:ext cx="1392155" cy="191421"/>
          </a:xfrm>
          <a:custGeom>
            <a:avLst/>
            <a:gdLst/>
            <a:ahLst/>
            <a:cxnLst/>
            <a:rect l="l" t="t" r="r" b="b"/>
            <a:pathLst>
              <a:path w="1392155" h="191421">
                <a:moveTo>
                  <a:pt x="0" y="0"/>
                </a:moveTo>
                <a:lnTo>
                  <a:pt x="1392155" y="0"/>
                </a:lnTo>
                <a:lnTo>
                  <a:pt x="1392155" y="191422"/>
                </a:lnTo>
                <a:lnTo>
                  <a:pt x="0" y="191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345904" y="1679454"/>
            <a:ext cx="888185" cy="349723"/>
          </a:xfrm>
          <a:custGeom>
            <a:avLst/>
            <a:gdLst/>
            <a:ahLst/>
            <a:cxnLst/>
            <a:rect l="l" t="t" r="r" b="b"/>
            <a:pathLst>
              <a:path w="888185" h="349723">
                <a:moveTo>
                  <a:pt x="0" y="0"/>
                </a:moveTo>
                <a:lnTo>
                  <a:pt x="888185" y="0"/>
                </a:lnTo>
                <a:lnTo>
                  <a:pt x="888185" y="349723"/>
                </a:lnTo>
                <a:lnTo>
                  <a:pt x="0" y="349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731567" y="9083439"/>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a:grpSpLocks noChangeAspect="1"/>
          </p:cNvGrpSpPr>
          <p:nvPr/>
        </p:nvGrpSpPr>
        <p:grpSpPr>
          <a:xfrm>
            <a:off x="10681709" y="-1104900"/>
            <a:ext cx="16691506" cy="16626305"/>
            <a:chOff x="0" y="0"/>
            <a:chExt cx="6502400" cy="6477000"/>
          </a:xfrm>
        </p:grpSpPr>
        <p:sp>
          <p:nvSpPr>
            <p:cNvPr id="13" name="Freeform 13"/>
            <p:cNvSpPr/>
            <p:nvPr/>
          </p:nvSpPr>
          <p:spPr>
            <a:xfrm flipH="1">
              <a:off x="-23042" y="119185"/>
              <a:ext cx="6542159" cy="6244242"/>
            </a:xfrm>
            <a:custGeom>
              <a:avLst/>
              <a:gdLst/>
              <a:ahLst/>
              <a:cxnLst/>
              <a:rect l="l" t="t" r="r" b="b"/>
              <a:pathLst>
                <a:path w="6542159" h="6244242">
                  <a:moveTo>
                    <a:pt x="3271080" y="4996"/>
                  </a:moveTo>
                  <a:cubicBezTo>
                    <a:pt x="4388043" y="0"/>
                    <a:pt x="5422303" y="593026"/>
                    <a:pt x="5982231" y="1559521"/>
                  </a:cubicBezTo>
                  <a:cubicBezTo>
                    <a:pt x="6542160" y="2526015"/>
                    <a:pt x="6542160" y="3718228"/>
                    <a:pt x="5982231" y="4684723"/>
                  </a:cubicBezTo>
                  <a:cubicBezTo>
                    <a:pt x="5422303" y="5651217"/>
                    <a:pt x="4388043" y="6244243"/>
                    <a:pt x="3271080" y="6239248"/>
                  </a:cubicBezTo>
                  <a:cubicBezTo>
                    <a:pt x="2154117" y="6244243"/>
                    <a:pt x="1119857" y="5651217"/>
                    <a:pt x="559929" y="4684723"/>
                  </a:cubicBezTo>
                  <a:cubicBezTo>
                    <a:pt x="0" y="3718229"/>
                    <a:pt x="0" y="2526015"/>
                    <a:pt x="559929" y="1559521"/>
                  </a:cubicBezTo>
                  <a:cubicBezTo>
                    <a:pt x="1119857" y="593027"/>
                    <a:pt x="2154117" y="1"/>
                    <a:pt x="3271080" y="4996"/>
                  </a:cubicBezTo>
                  <a:close/>
                </a:path>
              </a:pathLst>
            </a:custGeom>
            <a:blipFill>
              <a:blip r:embed="rId6"/>
              <a:stretch>
                <a:fillRect l="-49553" r="-49553"/>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5" name="TextBox 15"/>
          <p:cNvSpPr txBox="1"/>
          <p:nvPr/>
        </p:nvSpPr>
        <p:spPr>
          <a:xfrm>
            <a:off x="825986" y="2029177"/>
            <a:ext cx="7258046" cy="1176028"/>
          </a:xfrm>
          <a:prstGeom prst="rect">
            <a:avLst/>
          </a:prstGeom>
        </p:spPr>
        <p:txBody>
          <a:bodyPr wrap="square" lIns="0" tIns="0" rIns="0" bIns="0" rtlCol="0" anchor="t">
            <a:spAutoFit/>
          </a:bodyPr>
          <a:lstStyle/>
          <a:p>
            <a:pPr algn="l">
              <a:lnSpc>
                <a:spcPts val="9669"/>
              </a:lnSpc>
              <a:spcBef>
                <a:spcPct val="0"/>
              </a:spcBef>
            </a:pPr>
            <a:r>
              <a:rPr lang="en-US" sz="7200" dirty="0">
                <a:solidFill>
                  <a:schemeClr val="tx2">
                    <a:lumMod val="40000"/>
                    <a:lumOff val="60000"/>
                  </a:schemeClr>
                </a:solidFill>
              </a:rPr>
              <a:t>Problem Statement</a:t>
            </a:r>
            <a:endParaRPr lang="en-US" sz="6907" b="1" dirty="0">
              <a:solidFill>
                <a:schemeClr val="tx2">
                  <a:lumMod val="40000"/>
                  <a:lumOff val="60000"/>
                </a:schemeClr>
              </a:solidFill>
              <a:latin typeface="Codec Pro Bold"/>
              <a:ea typeface="Codec Pro Bold"/>
              <a:cs typeface="Codec Pro Bold"/>
              <a:sym typeface="Codec Pro Bold"/>
            </a:endParaRPr>
          </a:p>
        </p:txBody>
      </p:sp>
      <p:sp>
        <p:nvSpPr>
          <p:cNvPr id="17" name="TextBox 17"/>
          <p:cNvSpPr txBox="1"/>
          <p:nvPr/>
        </p:nvSpPr>
        <p:spPr>
          <a:xfrm>
            <a:off x="838200" y="3826458"/>
            <a:ext cx="9603679" cy="5080622"/>
          </a:xfrm>
          <a:prstGeom prst="rect">
            <a:avLst/>
          </a:prstGeom>
        </p:spPr>
        <p:txBody>
          <a:bodyPr wrap="square" lIns="0" tIns="0" rIns="0" bIns="0" rtlCol="0" anchor="t">
            <a:spAutoFit/>
          </a:bodyPr>
          <a:lstStyle/>
          <a:p>
            <a:pPr algn="l">
              <a:lnSpc>
                <a:spcPts val="3295"/>
              </a:lnSpc>
              <a:spcBef>
                <a:spcPct val="0"/>
              </a:spcBef>
            </a:pPr>
            <a:r>
              <a:rPr lang="en-US" sz="3200" dirty="0">
                <a:solidFill>
                  <a:schemeClr val="bg1"/>
                </a:solidFill>
              </a:rPr>
              <a:t>The sheer quantity of news being generated makes it impractical for people to manually analyze the sentiment of each article. Traditional sentiment analysis methods are time-consuming and prone to human bias. This project addresses these limitations by developing an automated system that classifies the sentiment of news articles, delivering quick and objective insights. By focusing on natural language processing (NLP) techniques, particularly using a fine-tuned BERT model, the system classifies news into positive, negative, and neutral categories. This makes sentiment analysis more scalable, accurate, and reliable.</a:t>
            </a:r>
            <a:endParaRPr lang="en-US" sz="3200" dirty="0">
              <a:solidFill>
                <a:schemeClr val="bg1"/>
              </a:solidFill>
              <a:latin typeface="Codec Pro Light"/>
              <a:ea typeface="Codec Pro Light"/>
              <a:cs typeface="Codec Pro Light"/>
              <a:sym typeface="Codec Pr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720342" y="348772"/>
            <a:ext cx="6217912" cy="1163780"/>
          </a:xfrm>
          <a:prstGeom prst="rect">
            <a:avLst/>
          </a:prstGeom>
        </p:spPr>
        <p:txBody>
          <a:bodyPr wrap="square" lIns="0" tIns="0" rIns="0" bIns="0" rtlCol="0" anchor="t">
            <a:spAutoFit/>
          </a:bodyPr>
          <a:lstStyle/>
          <a:p>
            <a:pPr algn="l">
              <a:lnSpc>
                <a:spcPts val="9659"/>
              </a:lnSpc>
              <a:spcBef>
                <a:spcPct val="0"/>
              </a:spcBef>
            </a:pPr>
            <a:r>
              <a:rPr lang="en-US" sz="6899" b="1" dirty="0">
                <a:solidFill>
                  <a:srgbClr val="78BACE"/>
                </a:solidFill>
                <a:latin typeface="Codec Pro Bold"/>
                <a:ea typeface="Codec Pro Bold"/>
                <a:cs typeface="Codec Pro Bold"/>
                <a:sym typeface="Codec Pro Bold"/>
              </a:rPr>
              <a:t>Methodology</a:t>
            </a: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883224" y="3300461"/>
            <a:ext cx="15271176" cy="5610767"/>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 this project, merged two datasets:</a:t>
            </a:r>
            <a:endPar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32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Sentiment Analysis for Financial News </a:t>
            </a:r>
            <a:r>
              <a:rPr lang="en-US" sz="32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Dataset</a:t>
            </a:r>
            <a:r>
              <a:rPr lang="en-US" sz="32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dataset includes financial news articles labeled for sentiment analysis. The dataset contains two columns, Sentiment and News Headline, has 4846 news. The sentiment can be negative, neutral or positive.</a:t>
            </a:r>
            <a:endPar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32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IMDB Movie Reviews </a:t>
            </a:r>
            <a:r>
              <a:rPr lang="en-US" sz="32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Dataset</a:t>
            </a:r>
            <a:r>
              <a:rPr lang="en-US" sz="32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3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This dataset has two column review and sentiment. contains 50,000 reviews from IMDB, labeled as either positive or negative. It is widely used for binary sentiment classification tasks. </a:t>
            </a:r>
          </a:p>
          <a:p>
            <a:pPr marL="342900" marR="0" lvl="0" indent="-342900">
              <a:lnSpc>
                <a:spcPct val="107000"/>
              </a:lnSpc>
              <a:spcBef>
                <a:spcPts val="0"/>
              </a:spcBef>
              <a:spcAft>
                <a:spcPts val="800"/>
              </a:spcAft>
              <a:tabLst>
                <a:tab pos="457200" algn="l"/>
              </a:tabLst>
            </a:pPr>
            <a:endPar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Symbol" panose="05050102010706020507" pitchFamily="18" charset="2"/>
              <a:buChar char=""/>
            </a:pPr>
            <a:r>
              <a:rPr lang="en-US" sz="3200" b="1" dirty="0">
                <a:solidFill>
                  <a:schemeClr val="bg1"/>
                </a:solidFill>
                <a:effectLst/>
                <a:latin typeface="Calibri" panose="020F0502020204030204" pitchFamily="34" charset="0"/>
                <a:ea typeface="Times New Roman" panose="02020603050405020304" pitchFamily="18" charset="0"/>
              </a:rPr>
              <a:t>Final Merged Dataset</a:t>
            </a:r>
            <a:r>
              <a:rPr lang="en-US" sz="3200" dirty="0">
                <a:solidFill>
                  <a:schemeClr val="bg1"/>
                </a:solidFill>
                <a:effectLst/>
                <a:latin typeface="Calibri" panose="020F0502020204030204" pitchFamily="34" charset="0"/>
                <a:ea typeface="Times New Roman" panose="02020603050405020304" pitchFamily="18" charset="0"/>
              </a:rPr>
              <a:t>: After merging the selected rows from the IMDB dataset with the financial news dataset, the final dataset comprised 27,000 news Text. </a:t>
            </a:r>
            <a:endParaRPr lang="en-US" sz="3200" dirty="0">
              <a:solidFill>
                <a:schemeClr val="bg1"/>
              </a:solidFill>
              <a:effectLst/>
              <a:latin typeface="Times New Roman" panose="02020603050405020304" pitchFamily="18" charset="0"/>
              <a:ea typeface="Times New Roman" panose="02020603050405020304" pitchFamily="18" charset="0"/>
            </a:endParaRPr>
          </a:p>
        </p:txBody>
      </p:sp>
      <p:sp>
        <p:nvSpPr>
          <p:cNvPr id="39" name="TextBox 17">
            <a:extLst>
              <a:ext uri="{FF2B5EF4-FFF2-40B4-BE49-F238E27FC236}">
                <a16:creationId xmlns:a16="http://schemas.microsoft.com/office/drawing/2014/main" id="{B434713D-1C06-1314-8B96-4BEA3CB5D0EC}"/>
              </a:ext>
            </a:extLst>
          </p:cNvPr>
          <p:cNvSpPr txBox="1"/>
          <p:nvPr/>
        </p:nvSpPr>
        <p:spPr>
          <a:xfrm>
            <a:off x="840124" y="1518758"/>
            <a:ext cx="7767259" cy="1163780"/>
          </a:xfrm>
          <a:prstGeom prst="rect">
            <a:avLst/>
          </a:prstGeom>
        </p:spPr>
        <p:txBody>
          <a:bodyPr wrap="square" lIns="0" tIns="0" rIns="0" bIns="0" rtlCol="0" anchor="t">
            <a:spAutoFit/>
          </a:bodyPr>
          <a:lstStyle/>
          <a:p>
            <a:pPr algn="l">
              <a:lnSpc>
                <a:spcPts val="9659"/>
              </a:lnSpc>
              <a:spcBef>
                <a:spcPct val="0"/>
              </a:spcBef>
            </a:pPr>
            <a:r>
              <a:rPr lang="en-US" sz="6899" b="1" dirty="0">
                <a:solidFill>
                  <a:schemeClr val="tx2">
                    <a:lumMod val="40000"/>
                    <a:lumOff val="60000"/>
                  </a:schemeClr>
                </a:solidFill>
                <a:latin typeface="Codec Pro Bold"/>
                <a:ea typeface="Codec Pro Bold"/>
                <a:cs typeface="Codec Pro Bold"/>
                <a:sym typeface="Codec Pro Bold"/>
              </a:rPr>
              <a:t>1- Data Selection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557445" y="-5118044"/>
            <a:ext cx="11451639" cy="11437325"/>
          </a:xfrm>
          <a:custGeom>
            <a:avLst/>
            <a:gdLst/>
            <a:ahLst/>
            <a:cxnLst/>
            <a:rect l="l" t="t" r="r" b="b"/>
            <a:pathLst>
              <a:path w="11451639" h="11437325">
                <a:moveTo>
                  <a:pt x="0" y="0"/>
                </a:moveTo>
                <a:lnTo>
                  <a:pt x="11451639" y="0"/>
                </a:lnTo>
                <a:lnTo>
                  <a:pt x="11451639" y="11437324"/>
                </a:lnTo>
                <a:lnTo>
                  <a:pt x="0" y="11437324"/>
                </a:lnTo>
                <a:lnTo>
                  <a:pt x="0" y="0"/>
                </a:lnTo>
                <a:close/>
              </a:path>
            </a:pathLst>
          </a:custGeom>
          <a:blipFill>
            <a:blip r:embed="rId2">
              <a:alphaModFix amt="64000"/>
            </a:blip>
            <a:stretch>
              <a:fillRect/>
            </a:stretch>
          </a:blipFill>
        </p:spPr>
      </p:sp>
      <p:sp>
        <p:nvSpPr>
          <p:cNvPr id="3" name="Freeform 3"/>
          <p:cNvSpPr/>
          <p:nvPr/>
        </p:nvSpPr>
        <p:spPr>
          <a:xfrm>
            <a:off x="7482797" y="-5067036"/>
            <a:ext cx="11451639" cy="11437325"/>
          </a:xfrm>
          <a:custGeom>
            <a:avLst/>
            <a:gdLst/>
            <a:ahLst/>
            <a:cxnLst/>
            <a:rect l="l" t="t" r="r" b="b"/>
            <a:pathLst>
              <a:path w="11451639" h="11437325">
                <a:moveTo>
                  <a:pt x="0" y="0"/>
                </a:moveTo>
                <a:lnTo>
                  <a:pt x="11451639" y="0"/>
                </a:lnTo>
                <a:lnTo>
                  <a:pt x="11451639" y="11437324"/>
                </a:lnTo>
                <a:lnTo>
                  <a:pt x="0" y="11437324"/>
                </a:lnTo>
                <a:lnTo>
                  <a:pt x="0" y="0"/>
                </a:lnTo>
                <a:close/>
              </a:path>
            </a:pathLst>
          </a:custGeom>
          <a:blipFill>
            <a:blip r:embed="rId2">
              <a:alphaModFix amt="64000"/>
            </a:blip>
            <a:stretch>
              <a:fillRect/>
            </a:stretch>
          </a:blipFill>
        </p:spPr>
      </p:sp>
      <p:grpSp>
        <p:nvGrpSpPr>
          <p:cNvPr id="4" name="Group 4"/>
          <p:cNvGrpSpPr/>
          <p:nvPr/>
        </p:nvGrpSpPr>
        <p:grpSpPr>
          <a:xfrm>
            <a:off x="2060186" y="-8496300"/>
            <a:ext cx="14167628" cy="15226613"/>
            <a:chOff x="0" y="0"/>
            <a:chExt cx="812800" cy="873554"/>
          </a:xfrm>
        </p:grpSpPr>
        <p:sp>
          <p:nvSpPr>
            <p:cNvPr id="5" name="Freeform 5"/>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alpha val="13725"/>
              </a:srgbClr>
            </a:solidFill>
          </p:spPr>
        </p:sp>
        <p:sp>
          <p:nvSpPr>
            <p:cNvPr id="6" name="TextBox 6"/>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821203" y="703012"/>
            <a:ext cx="8645594" cy="1077218"/>
          </a:xfrm>
          <a:prstGeom prst="rect">
            <a:avLst/>
          </a:prstGeom>
        </p:spPr>
        <p:txBody>
          <a:bodyPr lIns="0" tIns="0" rIns="0" bIns="0" rtlCol="0" anchor="t">
            <a:spAutoFit/>
          </a:bodyPr>
          <a:lstStyle/>
          <a:p>
            <a:pPr algn="l">
              <a:lnSpc>
                <a:spcPts val="840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2- Preprocessing</a:t>
            </a:r>
          </a:p>
        </p:txBody>
      </p:sp>
      <p:sp>
        <p:nvSpPr>
          <p:cNvPr id="9" name="TextBox 9"/>
          <p:cNvSpPr txBox="1"/>
          <p:nvPr/>
        </p:nvSpPr>
        <p:spPr>
          <a:xfrm>
            <a:off x="2906337" y="2507113"/>
            <a:ext cx="12651283" cy="2131737"/>
          </a:xfrm>
          <a:prstGeom prst="rect">
            <a:avLst/>
          </a:prstGeom>
        </p:spPr>
        <p:txBody>
          <a:bodyPr wrap="square" lIns="0" tIns="0" rIns="0" bIns="0" rtlCol="0" anchor="t">
            <a:spAutoFit/>
          </a:bodyPr>
          <a:lstStyle/>
          <a:p>
            <a:pPr algn="ctr">
              <a:lnSpc>
                <a:spcPts val="3308"/>
              </a:lnSpc>
              <a:spcBef>
                <a:spcPct val="0"/>
              </a:spcBef>
            </a:pPr>
            <a:r>
              <a:rPr lang="en-US" sz="3600" dirty="0">
                <a:solidFill>
                  <a:schemeClr val="bg1"/>
                </a:solidFill>
              </a:rPr>
              <a:t>In natural language processing (NLP), </a:t>
            </a:r>
            <a:r>
              <a:rPr lang="en-US" sz="3600" b="1" dirty="0">
                <a:solidFill>
                  <a:schemeClr val="bg1"/>
                </a:solidFill>
              </a:rPr>
              <a:t>preprocessing</a:t>
            </a:r>
            <a:r>
              <a:rPr lang="en-US" sz="3600" dirty="0">
                <a:solidFill>
                  <a:schemeClr val="bg1"/>
                </a:solidFill>
              </a:rPr>
              <a:t> is a critical step that prepares raw text data for machine learning models. This phase ensures that the text is clean, standardized, and ready for efficient analysis. The preprocessing techniques applied in this project include:</a:t>
            </a:r>
            <a:endParaRPr lang="en-US" sz="3600" dirty="0">
              <a:solidFill>
                <a:schemeClr val="bg1"/>
              </a:solidFill>
              <a:latin typeface="Codec Pro"/>
              <a:ea typeface="Codec Pro"/>
              <a:cs typeface="Codec Pro"/>
              <a:sym typeface="Codec Pro"/>
            </a:endParaRPr>
          </a:p>
        </p:txBody>
      </p:sp>
      <p:grpSp>
        <p:nvGrpSpPr>
          <p:cNvPr id="10" name="Group 10"/>
          <p:cNvGrpSpPr/>
          <p:nvPr/>
        </p:nvGrpSpPr>
        <p:grpSpPr>
          <a:xfrm>
            <a:off x="164331" y="5412397"/>
            <a:ext cx="2674965" cy="3564658"/>
            <a:chOff x="0" y="0"/>
            <a:chExt cx="704518" cy="938840"/>
          </a:xfrm>
        </p:grpSpPr>
        <p:sp>
          <p:nvSpPr>
            <p:cNvPr id="11" name="Freeform 11"/>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12" name="TextBox 12"/>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089133" y="5442346"/>
            <a:ext cx="2674965" cy="3564658"/>
            <a:chOff x="0" y="0"/>
            <a:chExt cx="704518" cy="938840"/>
          </a:xfrm>
        </p:grpSpPr>
        <p:sp>
          <p:nvSpPr>
            <p:cNvPr id="14" name="Freeform 14"/>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15" name="TextBox 15"/>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038682" y="5526404"/>
            <a:ext cx="2674965" cy="3564658"/>
            <a:chOff x="0" y="0"/>
            <a:chExt cx="704518" cy="938840"/>
          </a:xfrm>
        </p:grpSpPr>
        <p:sp>
          <p:nvSpPr>
            <p:cNvPr id="17" name="Freeform 17"/>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18" name="TextBox 18"/>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133199" y="5479284"/>
            <a:ext cx="2674965" cy="3564658"/>
            <a:chOff x="0" y="-38100"/>
            <a:chExt cx="704518" cy="976940"/>
          </a:xfrm>
        </p:grpSpPr>
        <p:sp>
          <p:nvSpPr>
            <p:cNvPr id="20" name="Freeform 20"/>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21" name="TextBox 21"/>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541563" y="4773493"/>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3" name="Freeform 23"/>
          <p:cNvSpPr/>
          <p:nvPr/>
        </p:nvSpPr>
        <p:spPr>
          <a:xfrm>
            <a:off x="3482830" y="4769841"/>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4" name="Freeform 24"/>
          <p:cNvSpPr/>
          <p:nvPr/>
        </p:nvSpPr>
        <p:spPr>
          <a:xfrm>
            <a:off x="6446941" y="4901715"/>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5" name="Freeform 25"/>
          <p:cNvSpPr/>
          <p:nvPr/>
        </p:nvSpPr>
        <p:spPr>
          <a:xfrm>
            <a:off x="9586138" y="4794589"/>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3297158" y="7245197"/>
            <a:ext cx="2331758" cy="901593"/>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Removing Punctuations</a:t>
            </a:r>
          </a:p>
        </p:txBody>
      </p:sp>
      <p:sp>
        <p:nvSpPr>
          <p:cNvPr id="27" name="TextBox 27"/>
          <p:cNvSpPr txBox="1"/>
          <p:nvPr/>
        </p:nvSpPr>
        <p:spPr>
          <a:xfrm>
            <a:off x="6113506" y="7228498"/>
            <a:ext cx="2525316" cy="901593"/>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Remove Extra White Spaces</a:t>
            </a:r>
          </a:p>
        </p:txBody>
      </p:sp>
      <p:sp>
        <p:nvSpPr>
          <p:cNvPr id="28" name="TextBox 28"/>
          <p:cNvSpPr txBox="1"/>
          <p:nvPr/>
        </p:nvSpPr>
        <p:spPr>
          <a:xfrm>
            <a:off x="9329726" y="7331122"/>
            <a:ext cx="2386354" cy="440570"/>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Lower Casing</a:t>
            </a:r>
          </a:p>
        </p:txBody>
      </p:sp>
      <p:sp>
        <p:nvSpPr>
          <p:cNvPr id="29" name="TextBox 29"/>
          <p:cNvSpPr txBox="1"/>
          <p:nvPr/>
        </p:nvSpPr>
        <p:spPr>
          <a:xfrm>
            <a:off x="884469" y="5052623"/>
            <a:ext cx="1013195" cy="1215647"/>
          </a:xfrm>
          <a:prstGeom prst="rect">
            <a:avLst/>
          </a:prstGeom>
        </p:spPr>
        <p:txBody>
          <a:bodyPr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01</a:t>
            </a:r>
          </a:p>
        </p:txBody>
      </p:sp>
      <p:sp>
        <p:nvSpPr>
          <p:cNvPr id="30" name="TextBox 30"/>
          <p:cNvSpPr txBox="1"/>
          <p:nvPr/>
        </p:nvSpPr>
        <p:spPr>
          <a:xfrm>
            <a:off x="3881723" y="5003594"/>
            <a:ext cx="1013195" cy="1215647"/>
          </a:xfrm>
          <a:prstGeom prst="rect">
            <a:avLst/>
          </a:prstGeom>
        </p:spPr>
        <p:txBody>
          <a:bodyPr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02</a:t>
            </a:r>
          </a:p>
        </p:txBody>
      </p:sp>
      <p:sp>
        <p:nvSpPr>
          <p:cNvPr id="31" name="TextBox 31"/>
          <p:cNvSpPr txBox="1"/>
          <p:nvPr/>
        </p:nvSpPr>
        <p:spPr>
          <a:xfrm>
            <a:off x="6799954" y="5206998"/>
            <a:ext cx="1013195" cy="1215647"/>
          </a:xfrm>
          <a:prstGeom prst="rect">
            <a:avLst/>
          </a:prstGeom>
        </p:spPr>
        <p:txBody>
          <a:bodyPr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03</a:t>
            </a:r>
          </a:p>
        </p:txBody>
      </p:sp>
      <p:sp>
        <p:nvSpPr>
          <p:cNvPr id="32" name="TextBox 32"/>
          <p:cNvSpPr txBox="1"/>
          <p:nvPr/>
        </p:nvSpPr>
        <p:spPr>
          <a:xfrm>
            <a:off x="9875792" y="5066004"/>
            <a:ext cx="1253201" cy="1104598"/>
          </a:xfrm>
          <a:prstGeom prst="rect">
            <a:avLst/>
          </a:prstGeom>
        </p:spPr>
        <p:txBody>
          <a:bodyPr wrap="square"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04</a:t>
            </a:r>
          </a:p>
        </p:txBody>
      </p:sp>
      <p:grpSp>
        <p:nvGrpSpPr>
          <p:cNvPr id="33" name="Group 33"/>
          <p:cNvGrpSpPr/>
          <p:nvPr/>
        </p:nvGrpSpPr>
        <p:grpSpPr>
          <a:xfrm>
            <a:off x="14361833" y="-3518489"/>
            <a:ext cx="7205986" cy="7036978"/>
            <a:chOff x="0" y="0"/>
            <a:chExt cx="616238" cy="601785"/>
          </a:xfrm>
        </p:grpSpPr>
        <p:sp>
          <p:nvSpPr>
            <p:cNvPr id="34" name="Freeform 34"/>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35" name="TextBox 35"/>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4710313" y="1881761"/>
            <a:ext cx="1765905" cy="695325"/>
          </a:xfrm>
          <a:custGeom>
            <a:avLst/>
            <a:gdLst/>
            <a:ahLst/>
            <a:cxnLst/>
            <a:rect l="l" t="t" r="r" b="b"/>
            <a:pathLst>
              <a:path w="1765905" h="695325">
                <a:moveTo>
                  <a:pt x="0" y="0"/>
                </a:moveTo>
                <a:lnTo>
                  <a:pt x="1765906" y="0"/>
                </a:lnTo>
                <a:lnTo>
                  <a:pt x="1765906"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7" name="Group 37"/>
          <p:cNvGrpSpPr/>
          <p:nvPr/>
        </p:nvGrpSpPr>
        <p:grpSpPr>
          <a:xfrm>
            <a:off x="-3280133" y="-3783840"/>
            <a:ext cx="7205986" cy="7036978"/>
            <a:chOff x="0" y="0"/>
            <a:chExt cx="616238" cy="601785"/>
          </a:xfrm>
        </p:grpSpPr>
        <p:sp>
          <p:nvSpPr>
            <p:cNvPr id="38" name="Freeform 38"/>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39" name="TextBox 39"/>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2004492" y="1774209"/>
            <a:ext cx="1765905" cy="695325"/>
          </a:xfrm>
          <a:custGeom>
            <a:avLst/>
            <a:gdLst/>
            <a:ahLst/>
            <a:cxnLst/>
            <a:rect l="l" t="t" r="r" b="b"/>
            <a:pathLst>
              <a:path w="1765905" h="695325">
                <a:moveTo>
                  <a:pt x="0" y="0"/>
                </a:moveTo>
                <a:lnTo>
                  <a:pt x="1765905" y="0"/>
                </a:lnTo>
                <a:lnTo>
                  <a:pt x="1765905" y="695326"/>
                </a:lnTo>
                <a:lnTo>
                  <a:pt x="0" y="695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Freeform 41"/>
          <p:cNvSpPr/>
          <p:nvPr/>
        </p:nvSpPr>
        <p:spPr>
          <a:xfrm>
            <a:off x="16625371" y="9417808"/>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Freeform 42"/>
          <p:cNvSpPr/>
          <p:nvPr/>
        </p:nvSpPr>
        <p:spPr>
          <a:xfrm>
            <a:off x="1028700" y="9352685"/>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TextBox 43"/>
          <p:cNvSpPr txBox="1"/>
          <p:nvPr/>
        </p:nvSpPr>
        <p:spPr>
          <a:xfrm>
            <a:off x="414433" y="7348512"/>
            <a:ext cx="2046031" cy="904851"/>
          </a:xfrm>
          <a:prstGeom prst="rect">
            <a:avLst/>
          </a:prstGeom>
        </p:spPr>
        <p:txBody>
          <a:bodyPr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Removing HTML tags</a:t>
            </a:r>
          </a:p>
        </p:txBody>
      </p:sp>
      <p:grpSp>
        <p:nvGrpSpPr>
          <p:cNvPr id="53" name="Group 19">
            <a:extLst>
              <a:ext uri="{FF2B5EF4-FFF2-40B4-BE49-F238E27FC236}">
                <a16:creationId xmlns:a16="http://schemas.microsoft.com/office/drawing/2014/main" id="{208096E9-190B-990D-8D2A-805162D3AC17}"/>
              </a:ext>
            </a:extLst>
          </p:cNvPr>
          <p:cNvGrpSpPr/>
          <p:nvPr/>
        </p:nvGrpSpPr>
        <p:grpSpPr>
          <a:xfrm>
            <a:off x="12256209" y="5454453"/>
            <a:ext cx="2674965" cy="3564658"/>
            <a:chOff x="0" y="-38100"/>
            <a:chExt cx="704518" cy="976940"/>
          </a:xfrm>
        </p:grpSpPr>
        <p:sp>
          <p:nvSpPr>
            <p:cNvPr id="54" name="Freeform 20">
              <a:extLst>
                <a:ext uri="{FF2B5EF4-FFF2-40B4-BE49-F238E27FC236}">
                  <a16:creationId xmlns:a16="http://schemas.microsoft.com/office/drawing/2014/main" id="{7C262B76-94B4-EC97-8933-AC320248A460}"/>
                </a:ext>
              </a:extLst>
            </p:cNvPr>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55" name="TextBox 21">
              <a:extLst>
                <a:ext uri="{FF2B5EF4-FFF2-40B4-BE49-F238E27FC236}">
                  <a16:creationId xmlns:a16="http://schemas.microsoft.com/office/drawing/2014/main" id="{9D257153-BB39-F8B6-0E77-E871A9A0217A}"/>
                </a:ext>
              </a:extLst>
            </p:cNvPr>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56" name="Group 19">
            <a:extLst>
              <a:ext uri="{FF2B5EF4-FFF2-40B4-BE49-F238E27FC236}">
                <a16:creationId xmlns:a16="http://schemas.microsoft.com/office/drawing/2014/main" id="{58D7B6C0-1510-6C7B-077C-FA321237934F}"/>
              </a:ext>
            </a:extLst>
          </p:cNvPr>
          <p:cNvGrpSpPr/>
          <p:nvPr/>
        </p:nvGrpSpPr>
        <p:grpSpPr>
          <a:xfrm>
            <a:off x="15332834" y="5516770"/>
            <a:ext cx="2674965" cy="3564658"/>
            <a:chOff x="0" y="-38100"/>
            <a:chExt cx="704518" cy="976940"/>
          </a:xfrm>
        </p:grpSpPr>
        <p:sp>
          <p:nvSpPr>
            <p:cNvPr id="57" name="Freeform 20">
              <a:extLst>
                <a:ext uri="{FF2B5EF4-FFF2-40B4-BE49-F238E27FC236}">
                  <a16:creationId xmlns:a16="http://schemas.microsoft.com/office/drawing/2014/main" id="{5427FA6A-D285-1D99-BBBF-70058771FCA0}"/>
                </a:ext>
              </a:extLst>
            </p:cNvPr>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58" name="TextBox 21">
              <a:extLst>
                <a:ext uri="{FF2B5EF4-FFF2-40B4-BE49-F238E27FC236}">
                  <a16:creationId xmlns:a16="http://schemas.microsoft.com/office/drawing/2014/main" id="{8F711FB0-9FF8-C75C-8F2A-941C9360711B}"/>
                </a:ext>
              </a:extLst>
            </p:cNvPr>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sp>
        <p:nvSpPr>
          <p:cNvPr id="59" name="Freeform 25">
            <a:extLst>
              <a:ext uri="{FF2B5EF4-FFF2-40B4-BE49-F238E27FC236}">
                <a16:creationId xmlns:a16="http://schemas.microsoft.com/office/drawing/2014/main" id="{0765E430-2552-FA2F-8EDE-E61B117EBDE5}"/>
              </a:ext>
            </a:extLst>
          </p:cNvPr>
          <p:cNvSpPr/>
          <p:nvPr/>
        </p:nvSpPr>
        <p:spPr>
          <a:xfrm>
            <a:off x="12658776" y="4694672"/>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0" name="Freeform 25">
            <a:extLst>
              <a:ext uri="{FF2B5EF4-FFF2-40B4-BE49-F238E27FC236}">
                <a16:creationId xmlns:a16="http://schemas.microsoft.com/office/drawing/2014/main" id="{3FD4DD67-FA64-0536-5F59-C5AB8F8A99A1}"/>
              </a:ext>
            </a:extLst>
          </p:cNvPr>
          <p:cNvSpPr/>
          <p:nvPr/>
        </p:nvSpPr>
        <p:spPr>
          <a:xfrm>
            <a:off x="15898888" y="4704434"/>
            <a:ext cx="1810982" cy="1810982"/>
          </a:xfrm>
          <a:custGeom>
            <a:avLst/>
            <a:gdLst/>
            <a:ahLst/>
            <a:cxnLst/>
            <a:rect l="l" t="t" r="r" b="b"/>
            <a:pathLst>
              <a:path w="1810982" h="1810982">
                <a:moveTo>
                  <a:pt x="0" y="0"/>
                </a:moveTo>
                <a:lnTo>
                  <a:pt x="1810982" y="0"/>
                </a:lnTo>
                <a:lnTo>
                  <a:pt x="1810982" y="1810982"/>
                </a:lnTo>
                <a:lnTo>
                  <a:pt x="0" y="181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2" name="TextBox 32">
            <a:extLst>
              <a:ext uri="{FF2B5EF4-FFF2-40B4-BE49-F238E27FC236}">
                <a16:creationId xmlns:a16="http://schemas.microsoft.com/office/drawing/2014/main" id="{9F5E74BD-3F09-8E1F-69B4-37DB0DB45425}"/>
              </a:ext>
            </a:extLst>
          </p:cNvPr>
          <p:cNvSpPr txBox="1"/>
          <p:nvPr/>
        </p:nvSpPr>
        <p:spPr>
          <a:xfrm>
            <a:off x="12915743" y="4926985"/>
            <a:ext cx="1253201" cy="1104598"/>
          </a:xfrm>
          <a:prstGeom prst="rect">
            <a:avLst/>
          </a:prstGeom>
        </p:spPr>
        <p:txBody>
          <a:bodyPr wrap="square"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05</a:t>
            </a:r>
          </a:p>
        </p:txBody>
      </p:sp>
      <p:sp>
        <p:nvSpPr>
          <p:cNvPr id="63" name="TextBox 32">
            <a:extLst>
              <a:ext uri="{FF2B5EF4-FFF2-40B4-BE49-F238E27FC236}">
                <a16:creationId xmlns:a16="http://schemas.microsoft.com/office/drawing/2014/main" id="{E25945EF-8120-7FB6-8530-E0116AFA56B0}"/>
              </a:ext>
            </a:extLst>
          </p:cNvPr>
          <p:cNvSpPr txBox="1"/>
          <p:nvPr/>
        </p:nvSpPr>
        <p:spPr>
          <a:xfrm>
            <a:off x="16152865" y="4926985"/>
            <a:ext cx="1253201" cy="1104598"/>
          </a:xfrm>
          <a:prstGeom prst="rect">
            <a:avLst/>
          </a:prstGeom>
        </p:spPr>
        <p:txBody>
          <a:bodyPr wrap="square" lIns="0" tIns="0" rIns="0" bIns="0" rtlCol="0" anchor="t">
            <a:spAutoFit/>
          </a:bodyPr>
          <a:lstStyle/>
          <a:p>
            <a:pPr algn="ctr">
              <a:lnSpc>
                <a:spcPts val="9195"/>
              </a:lnSpc>
              <a:spcBef>
                <a:spcPct val="0"/>
              </a:spcBef>
            </a:pPr>
            <a:r>
              <a:rPr lang="en-US" sz="6568" b="1" dirty="0">
                <a:solidFill>
                  <a:srgbClr val="3A3E46"/>
                </a:solidFill>
                <a:latin typeface="Codec Pro Ultra-Bold"/>
                <a:ea typeface="Codec Pro Ultra-Bold"/>
                <a:cs typeface="Codec Pro Ultra-Bold"/>
                <a:sym typeface="Codec Pro Ultra-Bold"/>
              </a:rPr>
              <a:t>06</a:t>
            </a:r>
          </a:p>
        </p:txBody>
      </p:sp>
      <p:sp>
        <p:nvSpPr>
          <p:cNvPr id="64" name="TextBox 28">
            <a:extLst>
              <a:ext uri="{FF2B5EF4-FFF2-40B4-BE49-F238E27FC236}">
                <a16:creationId xmlns:a16="http://schemas.microsoft.com/office/drawing/2014/main" id="{0C9FE78E-F4A4-CBD3-F0B5-71BF8057AC6B}"/>
              </a:ext>
            </a:extLst>
          </p:cNvPr>
          <p:cNvSpPr txBox="1"/>
          <p:nvPr/>
        </p:nvSpPr>
        <p:spPr>
          <a:xfrm>
            <a:off x="12557799" y="7075967"/>
            <a:ext cx="2071784" cy="901593"/>
          </a:xfrm>
          <a:prstGeom prst="rect">
            <a:avLst/>
          </a:prstGeom>
        </p:spPr>
        <p:txBody>
          <a:bodyPr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Removing stop words</a:t>
            </a:r>
          </a:p>
        </p:txBody>
      </p:sp>
      <p:sp>
        <p:nvSpPr>
          <p:cNvPr id="65" name="TextBox 28">
            <a:extLst>
              <a:ext uri="{FF2B5EF4-FFF2-40B4-BE49-F238E27FC236}">
                <a16:creationId xmlns:a16="http://schemas.microsoft.com/office/drawing/2014/main" id="{2977F5E8-5055-BE8C-0380-E22BC5E03A40}"/>
              </a:ext>
            </a:extLst>
          </p:cNvPr>
          <p:cNvSpPr txBox="1"/>
          <p:nvPr/>
        </p:nvSpPr>
        <p:spPr>
          <a:xfrm>
            <a:off x="15561390" y="6917446"/>
            <a:ext cx="2071784" cy="1823641"/>
          </a:xfrm>
          <a:prstGeom prst="rect">
            <a:avLst/>
          </a:prstGeom>
        </p:spPr>
        <p:txBody>
          <a:bodyPr lIns="0" tIns="0" rIns="0" bIns="0" rtlCol="0" anchor="t">
            <a:spAutoFit/>
          </a:bodyPr>
          <a:lstStyle/>
          <a:p>
            <a:pPr marL="342900" marR="0" lvl="0" indent="-342900">
              <a:lnSpc>
                <a:spcPct val="107000"/>
              </a:lnSpc>
              <a:spcBef>
                <a:spcPts val="0"/>
              </a:spcBef>
              <a:spcAft>
                <a:spcPts val="80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Arial" panose="020B0604020202020204" pitchFamily="34" charset="0"/>
              </a:rPr>
              <a:t>Stemming words using the Porter Stemmer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118908" y="-7670409"/>
            <a:ext cx="17941736" cy="17919309"/>
          </a:xfrm>
          <a:custGeom>
            <a:avLst/>
            <a:gdLst/>
            <a:ahLst/>
            <a:cxnLst/>
            <a:rect l="l" t="t" r="r" b="b"/>
            <a:pathLst>
              <a:path w="17941736" h="17919309">
                <a:moveTo>
                  <a:pt x="0" y="0"/>
                </a:moveTo>
                <a:lnTo>
                  <a:pt x="17941736" y="0"/>
                </a:lnTo>
                <a:lnTo>
                  <a:pt x="17941736" y="17919308"/>
                </a:lnTo>
                <a:lnTo>
                  <a:pt x="0" y="17919308"/>
                </a:lnTo>
                <a:lnTo>
                  <a:pt x="0" y="0"/>
                </a:lnTo>
                <a:close/>
              </a:path>
            </a:pathLst>
          </a:custGeom>
          <a:blipFill>
            <a:blip r:embed="rId2"/>
            <a:stretch>
              <a:fillRect/>
            </a:stretch>
          </a:blipFill>
        </p:spPr>
        <p:txBody>
          <a:bodyPr/>
          <a:lstStyle/>
          <a:p>
            <a:endParaRPr lang="en-US"/>
          </a:p>
        </p:txBody>
      </p:sp>
      <p:sp>
        <p:nvSpPr>
          <p:cNvPr id="9" name="AutoShape 9"/>
          <p:cNvSpPr/>
          <p:nvPr/>
        </p:nvSpPr>
        <p:spPr>
          <a:xfrm>
            <a:off x="10465173" y="9449721"/>
            <a:ext cx="6492240" cy="0"/>
          </a:xfrm>
          <a:prstGeom prst="line">
            <a:avLst/>
          </a:prstGeom>
          <a:ln w="38100" cap="flat">
            <a:solidFill>
              <a:srgbClr val="FFFFFF"/>
            </a:solidFill>
            <a:prstDash val="solid"/>
            <a:headEnd type="none" w="sm" len="sm"/>
            <a:tailEnd type="none" w="sm" len="sm"/>
          </a:ln>
        </p:spPr>
      </p:sp>
      <p:sp>
        <p:nvSpPr>
          <p:cNvPr id="10" name="Freeform 10"/>
          <p:cNvSpPr/>
          <p:nvPr/>
        </p:nvSpPr>
        <p:spPr>
          <a:xfrm>
            <a:off x="782925" y="9348779"/>
            <a:ext cx="1191153" cy="163784"/>
          </a:xfrm>
          <a:custGeom>
            <a:avLst/>
            <a:gdLst/>
            <a:ahLst/>
            <a:cxnLst/>
            <a:rect l="l" t="t" r="r" b="b"/>
            <a:pathLst>
              <a:path w="1191153" h="163784">
                <a:moveTo>
                  <a:pt x="0" y="0"/>
                </a:moveTo>
                <a:lnTo>
                  <a:pt x="1191153" y="0"/>
                </a:lnTo>
                <a:lnTo>
                  <a:pt x="1191153" y="163784"/>
                </a:lnTo>
                <a:lnTo>
                  <a:pt x="0" y="163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140606" y="1028700"/>
            <a:ext cx="1118694" cy="440486"/>
          </a:xfrm>
          <a:custGeom>
            <a:avLst/>
            <a:gdLst/>
            <a:ahLst/>
            <a:cxnLst/>
            <a:rect l="l" t="t" r="r" b="b"/>
            <a:pathLst>
              <a:path w="1118694" h="440486">
                <a:moveTo>
                  <a:pt x="0" y="0"/>
                </a:moveTo>
                <a:lnTo>
                  <a:pt x="1118694" y="0"/>
                </a:lnTo>
                <a:lnTo>
                  <a:pt x="1118694" y="440486"/>
                </a:lnTo>
                <a:lnTo>
                  <a:pt x="0" y="440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371639" y="8868409"/>
            <a:ext cx="990200" cy="389891"/>
          </a:xfrm>
          <a:custGeom>
            <a:avLst/>
            <a:gdLst/>
            <a:ahLst/>
            <a:cxnLst/>
            <a:rect l="l" t="t" r="r" b="b"/>
            <a:pathLst>
              <a:path w="990200" h="389891">
                <a:moveTo>
                  <a:pt x="0" y="0"/>
                </a:moveTo>
                <a:lnTo>
                  <a:pt x="990200" y="0"/>
                </a:lnTo>
                <a:lnTo>
                  <a:pt x="990200" y="389891"/>
                </a:lnTo>
                <a:lnTo>
                  <a:pt x="0" y="389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609599" y="492216"/>
            <a:ext cx="17678401" cy="2085892"/>
          </a:xfrm>
          <a:prstGeom prst="rect">
            <a:avLst/>
          </a:prstGeom>
        </p:spPr>
        <p:txBody>
          <a:bodyPr wrap="square" lIns="0" tIns="0" rIns="0" bIns="0" rtlCol="0" anchor="t">
            <a:spAutoFit/>
          </a:bodyPr>
          <a:lstStyle/>
          <a:p>
            <a:pPr algn="l">
              <a:lnSpc>
                <a:spcPts val="8400"/>
              </a:lnSpc>
              <a:spcBef>
                <a:spcPct val="0"/>
              </a:spcBef>
            </a:pPr>
            <a:r>
              <a:rPr lang="en-US" sz="6000" b="1" dirty="0">
                <a:solidFill>
                  <a:schemeClr val="tx2">
                    <a:lumMod val="40000"/>
                    <a:lumOff val="60000"/>
                  </a:schemeClr>
                </a:solidFill>
                <a:latin typeface="Codec Pro Ultra-Bold"/>
                <a:ea typeface="Codec Pro Ultra-Bold"/>
                <a:cs typeface="Codec Pro Ultra-Bold"/>
                <a:sym typeface="Codec Pro Ultra-Bold"/>
              </a:rPr>
              <a:t>2- Model Selection </a:t>
            </a:r>
          </a:p>
          <a:p>
            <a:pPr algn="l">
              <a:lnSpc>
                <a:spcPts val="8400"/>
              </a:lnSpc>
              <a:spcBef>
                <a:spcPct val="0"/>
              </a:spcBef>
            </a:pPr>
            <a:r>
              <a:rPr lang="en-US" sz="6000" b="1" dirty="0">
                <a:solidFill>
                  <a:schemeClr val="tx2">
                    <a:lumMod val="20000"/>
                    <a:lumOff val="80000"/>
                  </a:schemeClr>
                </a:solidFill>
                <a:latin typeface="Codec Pro Ultra-Bold"/>
                <a:ea typeface="Codec Pro Ultra-Bold"/>
                <a:cs typeface="Codec Pro Ultra-Bold"/>
                <a:sym typeface="Codec Pro Ultra-Bold"/>
              </a:rPr>
              <a:t>(</a:t>
            </a:r>
            <a:r>
              <a:rPr lang="en-US" sz="4400" dirty="0">
                <a:solidFill>
                  <a:schemeClr val="tx2">
                    <a:lumMod val="20000"/>
                    <a:lumOff val="80000"/>
                  </a:schemeClr>
                </a:solidFill>
                <a:effectLst/>
                <a:latin typeface="Codec Pro Ultra-Bold" panose="020B0604020202020204" charset="0"/>
                <a:ea typeface="Calibri" panose="020F0502020204030204" pitchFamily="34" charset="0"/>
                <a:cs typeface="Arial" panose="020B0604020202020204" pitchFamily="34" charset="0"/>
              </a:rPr>
              <a:t>BERT (Bidirectional Encoder Representations from Transformers</a:t>
            </a:r>
            <a:r>
              <a:rPr lang="en-US" sz="6000" b="1" dirty="0">
                <a:solidFill>
                  <a:schemeClr val="tx2">
                    <a:lumMod val="20000"/>
                    <a:lumOff val="80000"/>
                  </a:schemeClr>
                </a:solidFill>
                <a:latin typeface="Codec Pro Ultra-Bold"/>
                <a:ea typeface="Codec Pro Ultra-Bold"/>
                <a:cs typeface="Codec Pro Ultra-Bold"/>
                <a:sym typeface="Codec Pro Ultra-Bold"/>
              </a:rPr>
              <a:t>)</a:t>
            </a:r>
          </a:p>
        </p:txBody>
      </p:sp>
      <p:sp>
        <p:nvSpPr>
          <p:cNvPr id="17" name="TextBox 17"/>
          <p:cNvSpPr txBox="1"/>
          <p:nvPr/>
        </p:nvSpPr>
        <p:spPr>
          <a:xfrm>
            <a:off x="644887" y="3249801"/>
            <a:ext cx="17173756" cy="5170646"/>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Input Embedding Layer: </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This layer converts input tokens (words or </a:t>
            </a:r>
            <a:r>
              <a:rPr kumimoji="0" lang="en-US" altLang="en-US" sz="280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subwords</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into numerical representations called embeddings. Each token gets represented as a vector in a high-dimensional space.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Transformer Encoder Layers: </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BERT uses a stack of transformer encoder layers. Each transformer encoder layer has two sub-layers:</a:t>
            </a:r>
          </a:p>
          <a:p>
            <a:pPr marL="742950" lvl="1" indent="-28575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Self-Attention Mechanism: </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This sub-layer computes the importance of each word in the context of the whole sentence. It helps BERT understand the relationships between different words.</a:t>
            </a:r>
          </a:p>
          <a:p>
            <a:pPr marL="742950" lvl="1" indent="-28575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Feedforward Neural Network: </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After self-attention, each word's representation passes through a feedforward neural network, allowing BERT to capture complex patterns in the data.</a:t>
            </a:r>
          </a:p>
          <a:p>
            <a:pPr marL="742950" lvl="1" indent="-285750" eaLnBrk="0" fontAlgn="base" hangingPunct="0">
              <a:spcBef>
                <a:spcPct val="0"/>
              </a:spcBef>
              <a:spcAft>
                <a:spcPct val="0"/>
              </a:spcAft>
              <a:buFont typeface="Arial" panose="020B0604020202020204" pitchFamily="34" charset="0"/>
              <a:buChar char="•"/>
            </a:pPr>
            <a:endPar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Output Layers: </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the top of the model, there are output layers that process the final representations produced by the transformer layers. These layers are task-specific and can vary depending on the downstream task BERT is being used for. For example, in text classification tasks, there might be a </a:t>
            </a:r>
            <a:r>
              <a:rPr kumimoji="0" lang="en-US" altLang="en-US" sz="280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softmax</a:t>
            </a:r>
            <a:r>
              <a:rPr kumimoji="0" lang="en-US" altLang="en-US" sz="28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layer for classification.</a:t>
            </a:r>
          </a:p>
        </p:txBody>
      </p:sp>
      <p:grpSp>
        <p:nvGrpSpPr>
          <p:cNvPr id="18" name="Group 21">
            <a:extLst>
              <a:ext uri="{FF2B5EF4-FFF2-40B4-BE49-F238E27FC236}">
                <a16:creationId xmlns:a16="http://schemas.microsoft.com/office/drawing/2014/main" id="{E2629033-0A62-3B80-ED67-0E1FFBC78970}"/>
              </a:ext>
            </a:extLst>
          </p:cNvPr>
          <p:cNvGrpSpPr/>
          <p:nvPr/>
        </p:nvGrpSpPr>
        <p:grpSpPr>
          <a:xfrm>
            <a:off x="16611600" y="-714828"/>
            <a:ext cx="2414087" cy="2414087"/>
            <a:chOff x="0" y="0"/>
            <a:chExt cx="812800" cy="812800"/>
          </a:xfrm>
        </p:grpSpPr>
        <p:sp>
          <p:nvSpPr>
            <p:cNvPr id="19" name="Freeform 22">
              <a:extLst>
                <a:ext uri="{FF2B5EF4-FFF2-40B4-BE49-F238E27FC236}">
                  <a16:creationId xmlns:a16="http://schemas.microsoft.com/office/drawing/2014/main" id="{FB1D4276-60F8-2D34-384D-D121386E13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0" name="TextBox 23">
              <a:extLst>
                <a:ext uri="{FF2B5EF4-FFF2-40B4-BE49-F238E27FC236}">
                  <a16:creationId xmlns:a16="http://schemas.microsoft.com/office/drawing/2014/main" id="{21E17497-B597-A719-9B42-C63A5FDFC2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09600" y="82076"/>
            <a:ext cx="10557258" cy="1077218"/>
          </a:xfrm>
          <a:prstGeom prst="rect">
            <a:avLst/>
          </a:prstGeom>
        </p:spPr>
        <p:txBody>
          <a:bodyPr wrap="square" lIns="0" tIns="0" rIns="0" bIns="0" rtlCol="0" anchor="t">
            <a:spAutoFit/>
          </a:bodyPr>
          <a:lstStyle/>
          <a:p>
            <a:pPr algn="l">
              <a:lnSpc>
                <a:spcPts val="840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3- Model Development </a:t>
            </a: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865120" y="2615212"/>
            <a:ext cx="14356775" cy="2462213"/>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BERT (Bidirectional Encoder Representations from Transformers) uses its own tokenizer because of the specific tokenization strategy it employs, which is called </a:t>
            </a:r>
            <a:r>
              <a:rPr kumimoji="0" lang="en-US" altLang="en-US" sz="320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WordPiece</a:t>
            </a:r>
            <a:r>
              <a:rPr kumimoji="0" lang="en-US" altLang="en-US" sz="32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tokenization. This tokenization method breaks down words into smaller </a:t>
            </a:r>
            <a:r>
              <a:rPr kumimoji="0" lang="en-US" altLang="en-US" sz="320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subword</a:t>
            </a:r>
            <a:r>
              <a:rPr kumimoji="0" lang="en-US" altLang="en-US" sz="320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units, allowing BERT to handle out-of-vocabulary words and capture more fine-grained information about word morphology and context.</a:t>
            </a:r>
            <a:endParaRPr kumimoji="0" lang="en-US" altLang="en-US" sz="4800" i="0" u="none" strike="noStrike" cap="none" normalizeH="0" baseline="0" dirty="0">
              <a:ln>
                <a:noFill/>
              </a:ln>
              <a:solidFill>
                <a:schemeClr val="bg1"/>
              </a:solidFill>
              <a:effectLst/>
              <a:latin typeface="Arial" panose="020B0604020202020204" pitchFamily="34" charset="0"/>
            </a:endParaRPr>
          </a:p>
        </p:txBody>
      </p:sp>
      <p:sp>
        <p:nvSpPr>
          <p:cNvPr id="2" name="TextBox 1">
            <a:extLst>
              <a:ext uri="{FF2B5EF4-FFF2-40B4-BE49-F238E27FC236}">
                <a16:creationId xmlns:a16="http://schemas.microsoft.com/office/drawing/2014/main" id="{66C9C699-49C3-DFA6-69DF-D8FD87935DE1}"/>
              </a:ext>
            </a:extLst>
          </p:cNvPr>
          <p:cNvSpPr txBox="1"/>
          <p:nvPr/>
        </p:nvSpPr>
        <p:spPr>
          <a:xfrm>
            <a:off x="865120" y="1663351"/>
            <a:ext cx="6477000" cy="707886"/>
          </a:xfrm>
          <a:prstGeom prst="rect">
            <a:avLst/>
          </a:prstGeom>
          <a:noFill/>
        </p:spPr>
        <p:txBody>
          <a:bodyPr wrap="square" rtlCol="0">
            <a:spAutoFit/>
          </a:bodyPr>
          <a:lstStyle/>
          <a:p>
            <a:pPr marL="571500" indent="-571500">
              <a:buFont typeface="Wingdings" panose="05000000000000000000" pitchFamily="2" charset="2"/>
              <a:buChar char="q"/>
            </a:pPr>
            <a:r>
              <a:rPr lang="en-US" sz="4000" b="1" dirty="0">
                <a:solidFill>
                  <a:schemeClr val="tx2">
                    <a:lumMod val="20000"/>
                    <a:lumOff val="80000"/>
                  </a:schemeClr>
                </a:solidFill>
              </a:rPr>
              <a:t>Tokenization</a:t>
            </a:r>
          </a:p>
        </p:txBody>
      </p:sp>
      <p:sp>
        <p:nvSpPr>
          <p:cNvPr id="3" name="TextBox 2">
            <a:extLst>
              <a:ext uri="{FF2B5EF4-FFF2-40B4-BE49-F238E27FC236}">
                <a16:creationId xmlns:a16="http://schemas.microsoft.com/office/drawing/2014/main" id="{0DD4742C-79CA-0722-C55F-5E7D510B0B4E}"/>
              </a:ext>
            </a:extLst>
          </p:cNvPr>
          <p:cNvSpPr txBox="1"/>
          <p:nvPr/>
        </p:nvSpPr>
        <p:spPr>
          <a:xfrm>
            <a:off x="795107" y="5581482"/>
            <a:ext cx="17183416" cy="3970318"/>
          </a:xfrm>
          <a:prstGeom prst="rect">
            <a:avLst/>
          </a:prstGeom>
          <a:noFill/>
        </p:spPr>
        <p:txBody>
          <a:bodyPr wrap="square" rtlCol="0">
            <a:spAutoFit/>
          </a:bodyPr>
          <a:lstStyle/>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text:</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Input text data to be tokenized, converted to a list of strings.</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2. </a:t>
            </a:r>
            <a:r>
              <a:rPr kumimoji="0" lang="en-US" altLang="en-US" sz="28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add_special_tokens</a:t>
            </a: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Adds special tokens required by BERT (e.g., [CLS] and [SEP]).</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3. </a:t>
            </a:r>
            <a:r>
              <a:rPr kumimoji="0" lang="en-US" altLang="en-US" sz="28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return_tensors</a:t>
            </a: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Returns TensorFlow tensors after tokenization.</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4. </a:t>
            </a:r>
            <a:r>
              <a:rPr kumimoji="0" lang="en-US" altLang="en-US" sz="28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max_length</a:t>
            </a: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Maximum length of tokenized sequences; longer sequences are truncated, shorter ones padded.</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5. padding:</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Enables padding of sequences to match the maximum length.</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6. truncation:</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Enables truncation of sequences longer than the maximum length.</a:t>
            </a:r>
            <a:endParaRPr kumimoji="0" lang="en-US" altLang="en-US"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28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max_len</a:t>
            </a: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=40</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specifies that the maximum length of tokenized sequences should be 40 tokens, ensuring uniformity for processing in neural networks.</a:t>
            </a:r>
            <a:endParaRPr kumimoji="0" lang="en-US" altLang="en-US" sz="2800" b="0" i="0" u="none" strike="noStrike" cap="none" normalizeH="0" baseline="0" dirty="0">
              <a:ln>
                <a:noFill/>
              </a:ln>
              <a:solidFill>
                <a:schemeClr val="bg1"/>
              </a:solidFill>
              <a:effectLst/>
            </a:endParaRPr>
          </a:p>
          <a:p>
            <a:endParaRPr lang="en-US" sz="2800" dirty="0">
              <a:solidFill>
                <a:schemeClr val="bg1"/>
              </a:solidFill>
            </a:endParaRPr>
          </a:p>
        </p:txBody>
      </p:sp>
    </p:spTree>
    <p:extLst>
      <p:ext uri="{BB962C8B-B14F-4D97-AF65-F5344CB8AC3E}">
        <p14:creationId xmlns:p14="http://schemas.microsoft.com/office/powerpoint/2010/main" val="258086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90561" y="57422"/>
            <a:ext cx="10938258" cy="1077218"/>
          </a:xfrm>
          <a:prstGeom prst="rect">
            <a:avLst/>
          </a:prstGeom>
        </p:spPr>
        <p:txBody>
          <a:bodyPr wrap="square" lIns="0" tIns="0" rIns="0" bIns="0" rtlCol="0" anchor="t">
            <a:spAutoFit/>
          </a:bodyPr>
          <a:lstStyle/>
          <a:p>
            <a:pPr algn="l">
              <a:lnSpc>
                <a:spcPts val="840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3- Model Development </a:t>
            </a: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TextBox 38"/>
          <p:cNvSpPr txBox="1"/>
          <p:nvPr/>
        </p:nvSpPr>
        <p:spPr>
          <a:xfrm>
            <a:off x="690561" y="1669688"/>
            <a:ext cx="15594080" cy="7386638"/>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input_ids</a:t>
            </a: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3200" b="0" i="0" u="none" strike="noStrike" cap="none" normalizeH="0" baseline="0" dirty="0">
              <a:ln>
                <a:noFill/>
              </a:ln>
              <a:solidFill>
                <a:schemeClr val="bg1"/>
              </a:solidFill>
              <a:effectLst/>
            </a:endParaRPr>
          </a:p>
          <a:p>
            <a:pPr lvl="1"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Purpose:</a:t>
            </a:r>
            <a:r>
              <a:rPr kumimoji="0" lang="en-US" altLang="en-US" sz="3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This layer represents the tokenized input sequences, where each token is represented by its corresponding integer index.</a:t>
            </a:r>
            <a:endParaRPr kumimoji="0" lang="en-US" altLang="en-US" sz="3200" b="0" i="0" u="none" strike="noStrike" cap="none" normalizeH="0" baseline="0" dirty="0">
              <a:ln>
                <a:noFill/>
              </a:ln>
              <a:solidFill>
                <a:schemeClr val="bg1"/>
              </a:solidFill>
              <a:effectLst/>
            </a:endParaRPr>
          </a:p>
          <a:p>
            <a:pPr lvl="1"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Functionality:</a:t>
            </a:r>
            <a:r>
              <a:rPr kumimoji="0" lang="en-US" altLang="en-US" sz="3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It provides the actual input data to the BERT model. Each integer index corresponds to a token in the input text, following the tokenization process. These tokenized sequences are fed into the model for processing.</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attention_mask</a:t>
            </a: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3200" b="0" i="0" u="none" strike="noStrike" cap="none" normalizeH="0" baseline="0" dirty="0">
              <a:ln>
                <a:noFill/>
              </a:ln>
              <a:solidFill>
                <a:schemeClr val="bg1"/>
              </a:solidFill>
              <a:effectLst/>
            </a:endParaRPr>
          </a:p>
          <a:p>
            <a:pPr lvl="1"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Purpose:</a:t>
            </a:r>
            <a:r>
              <a:rPr kumimoji="0" lang="en-US" altLang="en-US" sz="3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This layer represents the attention mask, which indicates to the model which tokens should be attended to and which should be ignored during processing.</a:t>
            </a:r>
            <a:endParaRPr kumimoji="0" lang="en-US" altLang="en-US" sz="3200" b="0" i="0" u="none" strike="noStrike" cap="none" normalizeH="0" baseline="0" dirty="0">
              <a:ln>
                <a:noFill/>
              </a:ln>
              <a:solidFill>
                <a:schemeClr val="bg1"/>
              </a:solidFill>
              <a:effectLst/>
            </a:endParaRPr>
          </a:p>
          <a:p>
            <a:pPr lvl="1"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Functionality:</a:t>
            </a:r>
            <a:r>
              <a:rPr kumimoji="0" lang="en-US" altLang="en-US" sz="3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The attention mask allows the model to focus on relevant tokens and disregard padding tokens. It has the same length as the input sequences and consists of 1s and 0s, where 1 indicates that the token should be attended to, and 0 indicates that the token should be ignored.</a:t>
            </a:r>
            <a:endParaRPr kumimoji="0" lang="en-US" altLang="en-US" sz="3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72877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2F4659">
                <a:alpha val="100000"/>
              </a:srgbClr>
            </a:gs>
            <a:gs pos="100000">
              <a:srgbClr val="1C1F28">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rot="16200000">
            <a:off x="10650106" y="141951"/>
            <a:ext cx="10700177" cy="11317494"/>
          </a:xfrm>
          <a:prstGeom prst="rect">
            <a:avLst/>
          </a:prstGeom>
        </p:spPr>
        <p:txBody>
          <a:bodyPr lIns="50800" tIns="50800" rIns="50800" bIns="50800" rtlCol="0" anchor="ctr"/>
          <a:lstStyle/>
          <a:p>
            <a:pPr algn="ctr">
              <a:lnSpc>
                <a:spcPts val="2659"/>
              </a:lnSpc>
            </a:pPr>
            <a:endParaRPr/>
          </a:p>
        </p:txBody>
      </p:sp>
      <p:sp>
        <p:nvSpPr>
          <p:cNvPr id="15" name="Freeform 15"/>
          <p:cNvSpPr/>
          <p:nvPr/>
        </p:nvSpPr>
        <p:spPr>
          <a:xfrm>
            <a:off x="8829509" y="1015344"/>
            <a:ext cx="1392155" cy="191421"/>
          </a:xfrm>
          <a:custGeom>
            <a:avLst/>
            <a:gdLst/>
            <a:ahLst/>
            <a:cxnLst/>
            <a:rect l="l" t="t" r="r" b="b"/>
            <a:pathLst>
              <a:path w="1392155" h="191421">
                <a:moveTo>
                  <a:pt x="0" y="0"/>
                </a:moveTo>
                <a:lnTo>
                  <a:pt x="1392155" y="0"/>
                </a:lnTo>
                <a:lnTo>
                  <a:pt x="1392155" y="191421"/>
                </a:lnTo>
                <a:lnTo>
                  <a:pt x="0" y="191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30873" y="0"/>
            <a:ext cx="10481058" cy="1077218"/>
          </a:xfrm>
          <a:prstGeom prst="rect">
            <a:avLst/>
          </a:prstGeom>
        </p:spPr>
        <p:txBody>
          <a:bodyPr wrap="square" lIns="0" tIns="0" rIns="0" bIns="0" rtlCol="0" anchor="t">
            <a:spAutoFit/>
          </a:bodyPr>
          <a:lstStyle/>
          <a:p>
            <a:pPr algn="l">
              <a:lnSpc>
                <a:spcPts val="8400"/>
              </a:lnSpc>
              <a:spcBef>
                <a:spcPct val="0"/>
              </a:spcBef>
            </a:pPr>
            <a:r>
              <a:rPr lang="en-US" sz="7200" b="1" dirty="0">
                <a:solidFill>
                  <a:schemeClr val="tx2">
                    <a:lumMod val="40000"/>
                    <a:lumOff val="60000"/>
                  </a:schemeClr>
                </a:solidFill>
                <a:latin typeface="Codec Pro Ultra-Bold"/>
                <a:ea typeface="Codec Pro Ultra-Bold"/>
                <a:cs typeface="Codec Pro Ultra-Bold"/>
                <a:sym typeface="Codec Pro Ultra-Bold"/>
              </a:rPr>
              <a:t>3- Model Development </a:t>
            </a:r>
          </a:p>
        </p:txBody>
      </p:sp>
      <p:sp>
        <p:nvSpPr>
          <p:cNvPr id="37" name="Freeform 37"/>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2">
            <a:extLst>
              <a:ext uri="{FF2B5EF4-FFF2-40B4-BE49-F238E27FC236}">
                <a16:creationId xmlns:a16="http://schemas.microsoft.com/office/drawing/2014/main" id="{0DD4742C-79CA-0722-C55F-5E7D510B0B4E}"/>
              </a:ext>
            </a:extLst>
          </p:cNvPr>
          <p:cNvSpPr txBox="1"/>
          <p:nvPr/>
        </p:nvSpPr>
        <p:spPr>
          <a:xfrm>
            <a:off x="1401356" y="1536941"/>
            <a:ext cx="17640616" cy="35394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1. BERT Embeddings:</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 Extracts embeddings from the BERT model for input tokenized sequences using `</a:t>
            </a:r>
            <a:r>
              <a:rPr kumimoji="0" lang="en-US" altLang="en-US" sz="2800" b="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bert_model</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 Global max pooling condenses embeddings into a fixed-length vector.</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2. Dense Layers:</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 Stacks fully connected layers with </a:t>
            </a:r>
            <a:r>
              <a:rPr kumimoji="0" lang="en-US" altLang="en-US" sz="2800" b="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ReLU</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activation: 128 units, 64 units, and 32 units.</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 Dropout regularization (50%) applied between layers to prevent overfitting.</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3. Output Layer:</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 Final layer with 3 units (</a:t>
            </a:r>
            <a:r>
              <a:rPr kumimoji="0" lang="en-US" altLang="en-US" sz="2800" b="0"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softmax</a:t>
            </a:r>
            <a:r>
              <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Arial" panose="020B0604020202020204" pitchFamily="34" charset="0"/>
              </a:rPr>
              <a:t> activation) for multi-class classification.</a:t>
            </a:r>
            <a:endParaRPr lang="en-US" sz="2800" dirty="0">
              <a:solidFill>
                <a:schemeClr val="bg1"/>
              </a:solidFill>
            </a:endParaRPr>
          </a:p>
        </p:txBody>
      </p:sp>
      <p:pic>
        <p:nvPicPr>
          <p:cNvPr id="5" name="Picture 4">
            <a:extLst>
              <a:ext uri="{FF2B5EF4-FFF2-40B4-BE49-F238E27FC236}">
                <a16:creationId xmlns:a16="http://schemas.microsoft.com/office/drawing/2014/main" id="{D089367A-31D9-043B-6F1F-1371A53F6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5903324"/>
            <a:ext cx="10287000" cy="3659776"/>
          </a:xfrm>
          <a:prstGeom prst="rect">
            <a:avLst/>
          </a:prstGeom>
        </p:spPr>
      </p:pic>
      <p:sp>
        <p:nvSpPr>
          <p:cNvPr id="6" name="TextBox 17">
            <a:extLst>
              <a:ext uri="{FF2B5EF4-FFF2-40B4-BE49-F238E27FC236}">
                <a16:creationId xmlns:a16="http://schemas.microsoft.com/office/drawing/2014/main" id="{FB631520-9C19-4E29-29D3-2AA209A99476}"/>
              </a:ext>
            </a:extLst>
          </p:cNvPr>
          <p:cNvSpPr txBox="1"/>
          <p:nvPr/>
        </p:nvSpPr>
        <p:spPr>
          <a:xfrm>
            <a:off x="769340" y="6286500"/>
            <a:ext cx="8060169" cy="2154436"/>
          </a:xfrm>
          <a:prstGeom prst="rect">
            <a:avLst/>
          </a:prstGeom>
        </p:spPr>
        <p:txBody>
          <a:bodyPr wrap="square" lIns="0" tIns="0" rIns="0" bIns="0" rtlCol="0" anchor="t">
            <a:spAutoFit/>
          </a:bodyPr>
          <a:lstStyle/>
          <a:p>
            <a:pPr algn="l">
              <a:lnSpc>
                <a:spcPts val="8400"/>
              </a:lnSpc>
              <a:spcBef>
                <a:spcPct val="0"/>
              </a:spcBef>
            </a:pPr>
            <a:r>
              <a:rPr lang="en-US" sz="7200" b="1" dirty="0">
                <a:solidFill>
                  <a:schemeClr val="accent1">
                    <a:lumMod val="60000"/>
                    <a:lumOff val="40000"/>
                  </a:schemeClr>
                </a:solidFill>
                <a:latin typeface="Codec Pro Ultra-Bold"/>
                <a:ea typeface="Codec Pro Ultra-Bold"/>
                <a:cs typeface="Codec Pro Ultra-Bold"/>
                <a:sym typeface="Codec Pro Ultra-Bold"/>
              </a:rPr>
              <a:t>Model architecture </a:t>
            </a:r>
          </a:p>
        </p:txBody>
      </p:sp>
    </p:spTree>
    <p:extLst>
      <p:ext uri="{BB962C8B-B14F-4D97-AF65-F5344CB8AC3E}">
        <p14:creationId xmlns:p14="http://schemas.microsoft.com/office/powerpoint/2010/main" val="3354836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1599</Words>
  <Application>Microsoft Office PowerPoint</Application>
  <PresentationFormat>Custom</PresentationFormat>
  <Paragraphs>95</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Canva Sans</vt:lpstr>
      <vt:lpstr>Wingdings</vt:lpstr>
      <vt:lpstr>Codec Pro Ultra-Bold</vt:lpstr>
      <vt:lpstr>Codec Pro Light</vt:lpstr>
      <vt:lpstr>Symbol</vt:lpstr>
      <vt:lpstr>Arial</vt:lpstr>
      <vt:lpstr>Calibri</vt:lpstr>
      <vt:lpstr>Codec Pro Bold</vt:lpstr>
      <vt:lpstr>Times New Roman</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Modern Illustrative Business Innovation Presentation</dc:title>
  <dc:creator>Blu-Ray</dc:creator>
  <cp:lastModifiedBy>salma mohamed abdelfatah shehata</cp:lastModifiedBy>
  <cp:revision>2</cp:revision>
  <dcterms:created xsi:type="dcterms:W3CDTF">2006-08-16T00:00:00Z</dcterms:created>
  <dcterms:modified xsi:type="dcterms:W3CDTF">2024-10-05T17:27:32Z</dcterms:modified>
  <dc:identifier>DAGStjb4vio</dc:identifier>
</cp:coreProperties>
</file>